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2"/>
  </p:notesMasterIdLst>
  <p:sldIdLst>
    <p:sldId id="955" r:id="rId5"/>
    <p:sldId id="1018" r:id="rId6"/>
    <p:sldId id="1020" r:id="rId7"/>
    <p:sldId id="1000" r:id="rId8"/>
    <p:sldId id="1001" r:id="rId9"/>
    <p:sldId id="1002" r:id="rId10"/>
    <p:sldId id="1003" r:id="rId11"/>
    <p:sldId id="1004" r:id="rId12"/>
    <p:sldId id="1026" r:id="rId13"/>
    <p:sldId id="1027" r:id="rId14"/>
    <p:sldId id="1028" r:id="rId15"/>
    <p:sldId id="1029" r:id="rId16"/>
    <p:sldId id="1033" r:id="rId17"/>
    <p:sldId id="1030" r:id="rId18"/>
    <p:sldId id="1025" r:id="rId19"/>
    <p:sldId id="1031" r:id="rId20"/>
    <p:sldId id="1032" r:id="rId21"/>
    <p:sldId id="1034" r:id="rId22"/>
    <p:sldId id="1035" r:id="rId23"/>
    <p:sldId id="1036" r:id="rId24"/>
    <p:sldId id="1037" r:id="rId25"/>
    <p:sldId id="1038" r:id="rId26"/>
    <p:sldId id="1039" r:id="rId27"/>
    <p:sldId id="1040" r:id="rId28"/>
    <p:sldId id="1041" r:id="rId29"/>
    <p:sldId id="1042" r:id="rId30"/>
    <p:sldId id="1043" r:id="rId31"/>
    <p:sldId id="1044" r:id="rId32"/>
    <p:sldId id="1045" r:id="rId33"/>
    <p:sldId id="1046" r:id="rId34"/>
    <p:sldId id="1047" r:id="rId35"/>
    <p:sldId id="1005" r:id="rId36"/>
    <p:sldId id="1006" r:id="rId37"/>
    <p:sldId id="1008" r:id="rId38"/>
    <p:sldId id="1009" r:id="rId39"/>
    <p:sldId id="1048" r:id="rId40"/>
    <p:sldId id="1049" r:id="rId41"/>
    <p:sldId id="1056" r:id="rId42"/>
    <p:sldId id="1050" r:id="rId43"/>
    <p:sldId id="1051" r:id="rId44"/>
    <p:sldId id="1052" r:id="rId45"/>
    <p:sldId id="1053" r:id="rId46"/>
    <p:sldId id="1054" r:id="rId47"/>
    <p:sldId id="1055" r:id="rId48"/>
    <p:sldId id="1016" r:id="rId49"/>
    <p:sldId id="1023" r:id="rId50"/>
    <p:sldId id="1021" r:id="rId51"/>
    <p:sldId id="261" r:id="rId52"/>
    <p:sldId id="265" r:id="rId53"/>
    <p:sldId id="263" r:id="rId54"/>
    <p:sldId id="264" r:id="rId55"/>
    <p:sldId id="266" r:id="rId56"/>
    <p:sldId id="267" r:id="rId57"/>
    <p:sldId id="268" r:id="rId58"/>
    <p:sldId id="269" r:id="rId59"/>
    <p:sldId id="270" r:id="rId60"/>
    <p:sldId id="271" r:id="rId61"/>
  </p:sldIdLst>
  <p:sldSz cx="12192000" cy="6858000"/>
  <p:notesSz cx="6858000" cy="16287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61"/>
    <p:restoredTop sz="94694"/>
  </p:normalViewPr>
  <p:slideViewPr>
    <p:cSldViewPr snapToGrid="0">
      <p:cViewPr varScale="1">
        <p:scale>
          <a:sx n="104" d="100"/>
          <a:sy n="104" d="100"/>
        </p:scale>
        <p:origin x="138" y="13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88E05A19-CDDD-4304-A2B3-280042C83D6A}"/>
    <pc:docChg chg="modSld">
      <pc:chgData name="" userId="" providerId="" clId="Web-{88E05A19-CDDD-4304-A2B3-280042C83D6A}" dt="2019-06-08T18:20:07.608" v="8"/>
      <pc:docMkLst>
        <pc:docMk/>
      </pc:docMkLst>
      <pc:sldChg chg="modNotes">
        <pc:chgData name="" userId="" providerId="" clId="Web-{88E05A19-CDDD-4304-A2B3-280042C83D6A}" dt="2019-06-08T18:20:07.608" v="8"/>
        <pc:sldMkLst>
          <pc:docMk/>
          <pc:sldMk cId="3371957662" sldId="102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2B48AF-E50E-429D-8D89-9F9682C2FBD3}" type="datetimeFigureOut">
              <a:rPr lang="en-US" smtClean="0"/>
              <a:t>8/29/2019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63CEAD-6842-4D79-B3D2-DC2A4D066FDA}" type="slidenum">
              <a:rPr lang="en-US" smtClean="0"/>
              <a:t>‹#›</a:t>
            </a:fld>
            <a:endParaRPr lang="en-US"/>
          </a:p>
        </p:txBody>
      </p:sp>
    </p:spTree>
    <p:extLst>
      <p:ext uri="{BB962C8B-B14F-4D97-AF65-F5344CB8AC3E}">
        <p14:creationId xmlns:p14="http://schemas.microsoft.com/office/powerpoint/2010/main" val="3973279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Module 1 and 2</a:t>
            </a:r>
          </a:p>
        </p:txBody>
      </p:sp>
      <p:sp>
        <p:nvSpPr>
          <p:cNvPr id="4" name="Slide Number Placeholder 3"/>
          <p:cNvSpPr>
            <a:spLocks noGrp="1"/>
          </p:cNvSpPr>
          <p:nvPr>
            <p:ph type="sldNum" sz="quarter" idx="5"/>
          </p:nvPr>
        </p:nvSpPr>
        <p:spPr/>
        <p:txBody>
          <a:bodyPr/>
          <a:lstStyle/>
          <a:p>
            <a:fld id="{7163CEAD-6842-4D79-B3D2-DC2A4D066FDA}" type="slidenum">
              <a:rPr lang="en-US" smtClean="0"/>
              <a:t>1</a:t>
            </a:fld>
            <a:endParaRPr lang="en-US"/>
          </a:p>
        </p:txBody>
      </p:sp>
    </p:spTree>
    <p:extLst>
      <p:ext uri="{BB962C8B-B14F-4D97-AF65-F5344CB8AC3E}">
        <p14:creationId xmlns:p14="http://schemas.microsoft.com/office/powerpoint/2010/main" val="356706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72866DE-997D-42DF-AE81-B77A1D66EA0D}"/>
              </a:ext>
            </a:extLst>
          </p:cNvPr>
          <p:cNvSpPr>
            <a:spLocks noGrp="1" noChangeArrowheads="1"/>
          </p:cNvSpPr>
          <p:nvPr>
            <p:ph type="sldNum" sz="quarter" idx="5"/>
          </p:nvPr>
        </p:nvSpPr>
        <p:spPr>
          <a:ln/>
        </p:spPr>
        <p:txBody>
          <a:bodyPr/>
          <a:lstStyle/>
          <a:p>
            <a:fld id="{6CB0505E-1A19-481D-9892-EE1E41088267}" type="slidenum">
              <a:rPr lang="en-US" altLang="zh-TW"/>
              <a:pPr/>
              <a:t>24</a:t>
            </a:fld>
            <a:endParaRPr lang="en-US" altLang="zh-TW"/>
          </a:p>
        </p:txBody>
      </p:sp>
      <p:sp>
        <p:nvSpPr>
          <p:cNvPr id="54274" name="Rectangle 2">
            <a:extLst>
              <a:ext uri="{FF2B5EF4-FFF2-40B4-BE49-F238E27FC236}">
                <a16:creationId xmlns:a16="http://schemas.microsoft.com/office/drawing/2014/main" id="{9D2220BD-5C8C-421C-BE6B-616A8678EE96}"/>
              </a:ext>
            </a:extLst>
          </p:cNvPr>
          <p:cNvSpPr>
            <a:spLocks noGrp="1" noRot="1" noChangeAspect="1" noChangeArrowheads="1" noTextEdit="1"/>
          </p:cNvSpPr>
          <p:nvPr>
            <p:ph type="sldImg"/>
          </p:nvPr>
        </p:nvSpPr>
        <p:spPr>
          <a:ln/>
        </p:spPr>
      </p:sp>
      <p:sp>
        <p:nvSpPr>
          <p:cNvPr id="54275" name="Rectangle 3">
            <a:extLst>
              <a:ext uri="{FF2B5EF4-FFF2-40B4-BE49-F238E27FC236}">
                <a16:creationId xmlns:a16="http://schemas.microsoft.com/office/drawing/2014/main" id="{BAB1C2DB-8ECD-4F0B-8764-FCC871CAB2CB}"/>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711694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CAD1D87-3328-45CA-90D0-D52AA18FC479}"/>
              </a:ext>
            </a:extLst>
          </p:cNvPr>
          <p:cNvSpPr>
            <a:spLocks noGrp="1" noChangeArrowheads="1"/>
          </p:cNvSpPr>
          <p:nvPr>
            <p:ph type="sldNum" sz="quarter" idx="5"/>
          </p:nvPr>
        </p:nvSpPr>
        <p:spPr>
          <a:ln/>
        </p:spPr>
        <p:txBody>
          <a:bodyPr/>
          <a:lstStyle/>
          <a:p>
            <a:fld id="{C1590CBE-BB92-4D15-B3EA-FA3AD8F2D44A}" type="slidenum">
              <a:rPr lang="en-US" altLang="zh-TW"/>
              <a:pPr/>
              <a:t>25</a:t>
            </a:fld>
            <a:endParaRPr lang="en-US" altLang="zh-TW"/>
          </a:p>
        </p:txBody>
      </p:sp>
      <p:sp>
        <p:nvSpPr>
          <p:cNvPr id="55298" name="Rectangle 2">
            <a:extLst>
              <a:ext uri="{FF2B5EF4-FFF2-40B4-BE49-F238E27FC236}">
                <a16:creationId xmlns:a16="http://schemas.microsoft.com/office/drawing/2014/main" id="{9ACAA5EB-0BFA-442D-843E-A46F06AEF2C7}"/>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8696E0D9-A34F-4940-8AFD-210FAB24B213}"/>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981349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A6E9FB9-A059-43CB-851F-AD2FCA513C82}"/>
              </a:ext>
            </a:extLst>
          </p:cNvPr>
          <p:cNvSpPr>
            <a:spLocks noGrp="1" noChangeArrowheads="1"/>
          </p:cNvSpPr>
          <p:nvPr>
            <p:ph type="sldNum" sz="quarter" idx="5"/>
          </p:nvPr>
        </p:nvSpPr>
        <p:spPr>
          <a:ln/>
        </p:spPr>
        <p:txBody>
          <a:bodyPr/>
          <a:lstStyle/>
          <a:p>
            <a:fld id="{73C8089E-A3FC-4E32-AB82-6DB4B876535E}" type="slidenum">
              <a:rPr lang="en-US" altLang="zh-TW"/>
              <a:pPr/>
              <a:t>26</a:t>
            </a:fld>
            <a:endParaRPr lang="en-US" altLang="zh-TW"/>
          </a:p>
        </p:txBody>
      </p:sp>
      <p:sp>
        <p:nvSpPr>
          <p:cNvPr id="56322" name="Rectangle 2">
            <a:extLst>
              <a:ext uri="{FF2B5EF4-FFF2-40B4-BE49-F238E27FC236}">
                <a16:creationId xmlns:a16="http://schemas.microsoft.com/office/drawing/2014/main" id="{F652B7AA-5E05-4525-BDAC-A3369A59ED59}"/>
              </a:ext>
            </a:extLst>
          </p:cNvPr>
          <p:cNvSpPr>
            <a:spLocks noGrp="1" noRot="1" noChangeAspect="1" noChangeArrowheads="1" noTextEdit="1"/>
          </p:cNvSpPr>
          <p:nvPr>
            <p:ph type="sldImg"/>
          </p:nvPr>
        </p:nvSpPr>
        <p:spPr>
          <a:ln/>
        </p:spPr>
      </p:sp>
      <p:sp>
        <p:nvSpPr>
          <p:cNvPr id="56323" name="Rectangle 3">
            <a:extLst>
              <a:ext uri="{FF2B5EF4-FFF2-40B4-BE49-F238E27FC236}">
                <a16:creationId xmlns:a16="http://schemas.microsoft.com/office/drawing/2014/main" id="{27B092CB-25FB-493A-A28F-E7670CF4F32F}"/>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579971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7D8740E-EF25-4756-AC66-AB8C5E73A93A}"/>
              </a:ext>
            </a:extLst>
          </p:cNvPr>
          <p:cNvSpPr>
            <a:spLocks noGrp="1" noChangeArrowheads="1"/>
          </p:cNvSpPr>
          <p:nvPr>
            <p:ph type="sldNum" sz="quarter" idx="5"/>
          </p:nvPr>
        </p:nvSpPr>
        <p:spPr>
          <a:ln/>
        </p:spPr>
        <p:txBody>
          <a:bodyPr/>
          <a:lstStyle/>
          <a:p>
            <a:fld id="{AC32CF18-DB3C-48E5-8082-605D42556BFD}" type="slidenum">
              <a:rPr lang="en-US" altLang="zh-TW"/>
              <a:pPr/>
              <a:t>27</a:t>
            </a:fld>
            <a:endParaRPr lang="en-US" altLang="zh-TW"/>
          </a:p>
        </p:txBody>
      </p:sp>
      <p:sp>
        <p:nvSpPr>
          <p:cNvPr id="57346" name="Rectangle 2">
            <a:extLst>
              <a:ext uri="{FF2B5EF4-FFF2-40B4-BE49-F238E27FC236}">
                <a16:creationId xmlns:a16="http://schemas.microsoft.com/office/drawing/2014/main" id="{48F83D04-588D-47D8-932D-77CA4987466E}"/>
              </a:ext>
            </a:extLst>
          </p:cNvPr>
          <p:cNvSpPr>
            <a:spLocks noGrp="1" noRot="1" noChangeAspect="1" noChangeArrowheads="1" noTextEdit="1"/>
          </p:cNvSpPr>
          <p:nvPr>
            <p:ph type="sldImg"/>
          </p:nvPr>
        </p:nvSpPr>
        <p:spPr>
          <a:ln/>
        </p:spPr>
      </p:sp>
      <p:sp>
        <p:nvSpPr>
          <p:cNvPr id="57347" name="Rectangle 3">
            <a:extLst>
              <a:ext uri="{FF2B5EF4-FFF2-40B4-BE49-F238E27FC236}">
                <a16:creationId xmlns:a16="http://schemas.microsoft.com/office/drawing/2014/main" id="{61CF25D2-8460-4706-8ED1-5E364408E89D}"/>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62088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C9C0217-9185-4F59-ACF5-CF6E7A69A48D}"/>
              </a:ext>
            </a:extLst>
          </p:cNvPr>
          <p:cNvSpPr>
            <a:spLocks noGrp="1" noChangeArrowheads="1"/>
          </p:cNvSpPr>
          <p:nvPr>
            <p:ph type="sldNum" sz="quarter" idx="5"/>
          </p:nvPr>
        </p:nvSpPr>
        <p:spPr>
          <a:ln/>
        </p:spPr>
        <p:txBody>
          <a:bodyPr/>
          <a:lstStyle/>
          <a:p>
            <a:fld id="{79312675-7919-4C49-92EB-3A5E97B0CED6}" type="slidenum">
              <a:rPr lang="en-US" altLang="zh-TW"/>
              <a:pPr/>
              <a:t>28</a:t>
            </a:fld>
            <a:endParaRPr lang="en-US" altLang="zh-TW"/>
          </a:p>
        </p:txBody>
      </p:sp>
      <p:sp>
        <p:nvSpPr>
          <p:cNvPr id="58370" name="Rectangle 2">
            <a:extLst>
              <a:ext uri="{FF2B5EF4-FFF2-40B4-BE49-F238E27FC236}">
                <a16:creationId xmlns:a16="http://schemas.microsoft.com/office/drawing/2014/main" id="{78E9B77F-0022-415B-A894-3705E833846F}"/>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DA732067-7650-43C9-A5CF-E299E3ACB494}"/>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575047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Module 1 and 2</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63CEAD-6842-4D79-B3D2-DC2A4D066F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11829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Arial" charset="0"/>
            </a:endParaRPr>
          </a:p>
        </p:txBody>
      </p:sp>
      <p:sp>
        <p:nvSpPr>
          <p:cNvPr id="481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7950" eaLnBrk="0" hangingPunct="0">
              <a:defRPr i="1">
                <a:solidFill>
                  <a:schemeClr val="tx1"/>
                </a:solidFill>
                <a:latin typeface="Arial" charset="0"/>
                <a:ea typeface="Arial Unicode MS" pitchFamily="34" charset="-128"/>
                <a:cs typeface="Arial Unicode MS" pitchFamily="34" charset="-128"/>
              </a:defRPr>
            </a:lvl1pPr>
            <a:lvl2pPr marL="757066" indent="-291179" defTabSz="947950" eaLnBrk="0" hangingPunct="0">
              <a:defRPr i="1">
                <a:solidFill>
                  <a:schemeClr val="tx1"/>
                </a:solidFill>
                <a:latin typeface="Arial" charset="0"/>
                <a:ea typeface="Arial Unicode MS" pitchFamily="34" charset="-128"/>
                <a:cs typeface="Arial Unicode MS" pitchFamily="34" charset="-128"/>
              </a:defRPr>
            </a:lvl2pPr>
            <a:lvl3pPr marL="1164717" indent="-232943" defTabSz="947950" eaLnBrk="0" hangingPunct="0">
              <a:defRPr i="1">
                <a:solidFill>
                  <a:schemeClr val="tx1"/>
                </a:solidFill>
                <a:latin typeface="Arial" charset="0"/>
                <a:ea typeface="Arial Unicode MS" pitchFamily="34" charset="-128"/>
                <a:cs typeface="Arial Unicode MS" pitchFamily="34" charset="-128"/>
              </a:defRPr>
            </a:lvl3pPr>
            <a:lvl4pPr marL="1630604" indent="-232943" defTabSz="947950" eaLnBrk="0" hangingPunct="0">
              <a:defRPr i="1">
                <a:solidFill>
                  <a:schemeClr val="tx1"/>
                </a:solidFill>
                <a:latin typeface="Arial" charset="0"/>
                <a:ea typeface="Arial Unicode MS" pitchFamily="34" charset="-128"/>
                <a:cs typeface="Arial Unicode MS" pitchFamily="34" charset="-128"/>
              </a:defRPr>
            </a:lvl4pPr>
            <a:lvl5pPr marL="2096491" indent="-232943" defTabSz="947950" eaLnBrk="0" hangingPunct="0">
              <a:defRPr i="1">
                <a:solidFill>
                  <a:schemeClr val="tx1"/>
                </a:solidFill>
                <a:latin typeface="Arial" charset="0"/>
                <a:ea typeface="Arial Unicode MS" pitchFamily="34" charset="-128"/>
                <a:cs typeface="Arial Unicode MS" pitchFamily="34" charset="-128"/>
              </a:defRPr>
            </a:lvl5pPr>
            <a:lvl6pPr marL="2562377" indent="-232943" defTabSz="947950" eaLnBrk="0" fontAlgn="base" hangingPunct="0">
              <a:spcBef>
                <a:spcPct val="0"/>
              </a:spcBef>
              <a:spcAft>
                <a:spcPct val="0"/>
              </a:spcAft>
              <a:defRPr i="1">
                <a:solidFill>
                  <a:schemeClr val="tx1"/>
                </a:solidFill>
                <a:latin typeface="Arial" charset="0"/>
                <a:ea typeface="Arial Unicode MS" pitchFamily="34" charset="-128"/>
                <a:cs typeface="Arial Unicode MS" pitchFamily="34" charset="-128"/>
              </a:defRPr>
            </a:lvl6pPr>
            <a:lvl7pPr marL="3028264" indent="-232943" defTabSz="947950" eaLnBrk="0" fontAlgn="base" hangingPunct="0">
              <a:spcBef>
                <a:spcPct val="0"/>
              </a:spcBef>
              <a:spcAft>
                <a:spcPct val="0"/>
              </a:spcAft>
              <a:defRPr i="1">
                <a:solidFill>
                  <a:schemeClr val="tx1"/>
                </a:solidFill>
                <a:latin typeface="Arial" charset="0"/>
                <a:ea typeface="Arial Unicode MS" pitchFamily="34" charset="-128"/>
                <a:cs typeface="Arial Unicode MS" pitchFamily="34" charset="-128"/>
              </a:defRPr>
            </a:lvl7pPr>
            <a:lvl8pPr marL="3494151" indent="-232943" defTabSz="947950" eaLnBrk="0" fontAlgn="base" hangingPunct="0">
              <a:spcBef>
                <a:spcPct val="0"/>
              </a:spcBef>
              <a:spcAft>
                <a:spcPct val="0"/>
              </a:spcAft>
              <a:defRPr i="1">
                <a:solidFill>
                  <a:schemeClr val="tx1"/>
                </a:solidFill>
                <a:latin typeface="Arial" charset="0"/>
                <a:ea typeface="Arial Unicode MS" pitchFamily="34" charset="-128"/>
                <a:cs typeface="Arial Unicode MS" pitchFamily="34" charset="-128"/>
              </a:defRPr>
            </a:lvl8pPr>
            <a:lvl9pPr marL="3960038" indent="-232943" defTabSz="947950" eaLnBrk="0" fontAlgn="base" hangingPunct="0">
              <a:spcBef>
                <a:spcPct val="0"/>
              </a:spcBef>
              <a:spcAft>
                <a:spcPct val="0"/>
              </a:spcAft>
              <a:defRPr i="1">
                <a:solidFill>
                  <a:schemeClr val="tx1"/>
                </a:solidFill>
                <a:latin typeface="Arial" charset="0"/>
                <a:ea typeface="Arial Unicode MS" pitchFamily="34" charset="-128"/>
                <a:cs typeface="Arial Unicode MS" pitchFamily="34" charset="-128"/>
              </a:defRPr>
            </a:lvl9pPr>
          </a:lstStyle>
          <a:p>
            <a:pPr eaLnBrk="1" hangingPunct="1"/>
            <a:fld id="{46C2FD20-B88A-4AE0-99F1-7073FE2A1F63}" type="slidenum">
              <a:rPr lang="en-US" i="0" smtClean="0">
                <a:ea typeface="SimSun" pitchFamily="2" charset="-122"/>
              </a:rPr>
              <a:pPr eaLnBrk="1" hangingPunct="1"/>
              <a:t>46</a:t>
            </a:fld>
            <a:endParaRPr lang="en-US" i="0" dirty="0">
              <a:ea typeface="SimSun" pitchFamily="2" charset="-122"/>
            </a:endParaRPr>
          </a:p>
        </p:txBody>
      </p:sp>
    </p:spTree>
    <p:extLst>
      <p:ext uri="{BB962C8B-B14F-4D97-AF65-F5344CB8AC3E}">
        <p14:creationId xmlns:p14="http://schemas.microsoft.com/office/powerpoint/2010/main" val="10335940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582b9d4df9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582b9d4df9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07139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82b9d4df9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82b9d4df9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47799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582b9d4df9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582b9d4df9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5679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Arial" charset="0"/>
            </a:endParaRPr>
          </a:p>
        </p:txBody>
      </p:sp>
      <p:sp>
        <p:nvSpPr>
          <p:cNvPr id="481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7950" eaLnBrk="0" hangingPunct="0">
              <a:defRPr i="1">
                <a:solidFill>
                  <a:schemeClr val="tx1"/>
                </a:solidFill>
                <a:latin typeface="Arial" charset="0"/>
                <a:ea typeface="Arial Unicode MS" pitchFamily="34" charset="-128"/>
                <a:cs typeface="Arial Unicode MS" pitchFamily="34" charset="-128"/>
              </a:defRPr>
            </a:lvl1pPr>
            <a:lvl2pPr marL="757066" indent="-291179" defTabSz="947950" eaLnBrk="0" hangingPunct="0">
              <a:defRPr i="1">
                <a:solidFill>
                  <a:schemeClr val="tx1"/>
                </a:solidFill>
                <a:latin typeface="Arial" charset="0"/>
                <a:ea typeface="Arial Unicode MS" pitchFamily="34" charset="-128"/>
                <a:cs typeface="Arial Unicode MS" pitchFamily="34" charset="-128"/>
              </a:defRPr>
            </a:lvl2pPr>
            <a:lvl3pPr marL="1164717" indent="-232943" defTabSz="947950" eaLnBrk="0" hangingPunct="0">
              <a:defRPr i="1">
                <a:solidFill>
                  <a:schemeClr val="tx1"/>
                </a:solidFill>
                <a:latin typeface="Arial" charset="0"/>
                <a:ea typeface="Arial Unicode MS" pitchFamily="34" charset="-128"/>
                <a:cs typeface="Arial Unicode MS" pitchFamily="34" charset="-128"/>
              </a:defRPr>
            </a:lvl3pPr>
            <a:lvl4pPr marL="1630604" indent="-232943" defTabSz="947950" eaLnBrk="0" hangingPunct="0">
              <a:defRPr i="1">
                <a:solidFill>
                  <a:schemeClr val="tx1"/>
                </a:solidFill>
                <a:latin typeface="Arial" charset="0"/>
                <a:ea typeface="Arial Unicode MS" pitchFamily="34" charset="-128"/>
                <a:cs typeface="Arial Unicode MS" pitchFamily="34" charset="-128"/>
              </a:defRPr>
            </a:lvl4pPr>
            <a:lvl5pPr marL="2096491" indent="-232943" defTabSz="947950" eaLnBrk="0" hangingPunct="0">
              <a:defRPr i="1">
                <a:solidFill>
                  <a:schemeClr val="tx1"/>
                </a:solidFill>
                <a:latin typeface="Arial" charset="0"/>
                <a:ea typeface="Arial Unicode MS" pitchFamily="34" charset="-128"/>
                <a:cs typeface="Arial Unicode MS" pitchFamily="34" charset="-128"/>
              </a:defRPr>
            </a:lvl5pPr>
            <a:lvl6pPr marL="2562377" indent="-232943" defTabSz="947950" eaLnBrk="0" fontAlgn="base" hangingPunct="0">
              <a:spcBef>
                <a:spcPct val="0"/>
              </a:spcBef>
              <a:spcAft>
                <a:spcPct val="0"/>
              </a:spcAft>
              <a:defRPr i="1">
                <a:solidFill>
                  <a:schemeClr val="tx1"/>
                </a:solidFill>
                <a:latin typeface="Arial" charset="0"/>
                <a:ea typeface="Arial Unicode MS" pitchFamily="34" charset="-128"/>
                <a:cs typeface="Arial Unicode MS" pitchFamily="34" charset="-128"/>
              </a:defRPr>
            </a:lvl6pPr>
            <a:lvl7pPr marL="3028264" indent="-232943" defTabSz="947950" eaLnBrk="0" fontAlgn="base" hangingPunct="0">
              <a:spcBef>
                <a:spcPct val="0"/>
              </a:spcBef>
              <a:spcAft>
                <a:spcPct val="0"/>
              </a:spcAft>
              <a:defRPr i="1">
                <a:solidFill>
                  <a:schemeClr val="tx1"/>
                </a:solidFill>
                <a:latin typeface="Arial" charset="0"/>
                <a:ea typeface="Arial Unicode MS" pitchFamily="34" charset="-128"/>
                <a:cs typeface="Arial Unicode MS" pitchFamily="34" charset="-128"/>
              </a:defRPr>
            </a:lvl7pPr>
            <a:lvl8pPr marL="3494151" indent="-232943" defTabSz="947950" eaLnBrk="0" fontAlgn="base" hangingPunct="0">
              <a:spcBef>
                <a:spcPct val="0"/>
              </a:spcBef>
              <a:spcAft>
                <a:spcPct val="0"/>
              </a:spcAft>
              <a:defRPr i="1">
                <a:solidFill>
                  <a:schemeClr val="tx1"/>
                </a:solidFill>
                <a:latin typeface="Arial" charset="0"/>
                <a:ea typeface="Arial Unicode MS" pitchFamily="34" charset="-128"/>
                <a:cs typeface="Arial Unicode MS" pitchFamily="34" charset="-128"/>
              </a:defRPr>
            </a:lvl8pPr>
            <a:lvl9pPr marL="3960038" indent="-232943" defTabSz="947950" eaLnBrk="0" fontAlgn="base" hangingPunct="0">
              <a:spcBef>
                <a:spcPct val="0"/>
              </a:spcBef>
              <a:spcAft>
                <a:spcPct val="0"/>
              </a:spcAft>
              <a:defRPr i="1">
                <a:solidFill>
                  <a:schemeClr val="tx1"/>
                </a:solidFill>
                <a:latin typeface="Arial" charset="0"/>
                <a:ea typeface="Arial Unicode MS" pitchFamily="34" charset="-128"/>
                <a:cs typeface="Arial Unicode MS" pitchFamily="34" charset="-128"/>
              </a:defRPr>
            </a:lvl9pPr>
          </a:lstStyle>
          <a:p>
            <a:pPr eaLnBrk="1" hangingPunct="1"/>
            <a:fld id="{46C2FD20-B88A-4AE0-99F1-7073FE2A1F63}" type="slidenum">
              <a:rPr lang="en-US" i="0" smtClean="0">
                <a:ea typeface="SimSun" pitchFamily="2" charset="-122"/>
              </a:rPr>
              <a:pPr eaLnBrk="1" hangingPunct="1"/>
              <a:t>2</a:t>
            </a:fld>
            <a:endParaRPr lang="en-US" i="0" dirty="0">
              <a:ea typeface="SimSun" pitchFamily="2" charset="-122"/>
            </a:endParaRPr>
          </a:p>
        </p:txBody>
      </p:sp>
    </p:spTree>
    <p:extLst>
      <p:ext uri="{BB962C8B-B14F-4D97-AF65-F5344CB8AC3E}">
        <p14:creationId xmlns:p14="http://schemas.microsoft.com/office/powerpoint/2010/main" val="37252905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582b9d4df9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582b9d4df9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210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582b9d4df9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582b9d4df9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72784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582b9d4df9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582b9d4df9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87442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582b9d4df9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582b9d4df9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2191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582b9d4df9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582b9d4df9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62684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582b9d4df9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582b9d4df9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29319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582b9d4df9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582b9d4df9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7437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Arial"/>
                <a:cs typeface="Arial"/>
              </a:rPr>
              <a:t>Explain the concept of protocol.</a:t>
            </a:r>
            <a:endParaRPr lang="en-US" dirty="0">
              <a:latin typeface="Arial" charset="0"/>
            </a:endParaRPr>
          </a:p>
        </p:txBody>
      </p:sp>
      <p:sp>
        <p:nvSpPr>
          <p:cNvPr id="481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7950" eaLnBrk="0" hangingPunct="0">
              <a:defRPr i="1">
                <a:solidFill>
                  <a:schemeClr val="tx1"/>
                </a:solidFill>
                <a:latin typeface="Arial" charset="0"/>
                <a:ea typeface="Arial Unicode MS" pitchFamily="34" charset="-128"/>
                <a:cs typeface="Arial Unicode MS" pitchFamily="34" charset="-128"/>
              </a:defRPr>
            </a:lvl1pPr>
            <a:lvl2pPr marL="757066" indent="-291179" defTabSz="947950" eaLnBrk="0" hangingPunct="0">
              <a:defRPr i="1">
                <a:solidFill>
                  <a:schemeClr val="tx1"/>
                </a:solidFill>
                <a:latin typeface="Arial" charset="0"/>
                <a:ea typeface="Arial Unicode MS" pitchFamily="34" charset="-128"/>
                <a:cs typeface="Arial Unicode MS" pitchFamily="34" charset="-128"/>
              </a:defRPr>
            </a:lvl2pPr>
            <a:lvl3pPr marL="1164717" indent="-232943" defTabSz="947950" eaLnBrk="0" hangingPunct="0">
              <a:defRPr i="1">
                <a:solidFill>
                  <a:schemeClr val="tx1"/>
                </a:solidFill>
                <a:latin typeface="Arial" charset="0"/>
                <a:ea typeface="Arial Unicode MS" pitchFamily="34" charset="-128"/>
                <a:cs typeface="Arial Unicode MS" pitchFamily="34" charset="-128"/>
              </a:defRPr>
            </a:lvl3pPr>
            <a:lvl4pPr marL="1630604" indent="-232943" defTabSz="947950" eaLnBrk="0" hangingPunct="0">
              <a:defRPr i="1">
                <a:solidFill>
                  <a:schemeClr val="tx1"/>
                </a:solidFill>
                <a:latin typeface="Arial" charset="0"/>
                <a:ea typeface="Arial Unicode MS" pitchFamily="34" charset="-128"/>
                <a:cs typeface="Arial Unicode MS" pitchFamily="34" charset="-128"/>
              </a:defRPr>
            </a:lvl4pPr>
            <a:lvl5pPr marL="2096491" indent="-232943" defTabSz="947950" eaLnBrk="0" hangingPunct="0">
              <a:defRPr i="1">
                <a:solidFill>
                  <a:schemeClr val="tx1"/>
                </a:solidFill>
                <a:latin typeface="Arial" charset="0"/>
                <a:ea typeface="Arial Unicode MS" pitchFamily="34" charset="-128"/>
                <a:cs typeface="Arial Unicode MS" pitchFamily="34" charset="-128"/>
              </a:defRPr>
            </a:lvl5pPr>
            <a:lvl6pPr marL="2562377" indent="-232943" defTabSz="947950" eaLnBrk="0" fontAlgn="base" hangingPunct="0">
              <a:spcBef>
                <a:spcPct val="0"/>
              </a:spcBef>
              <a:spcAft>
                <a:spcPct val="0"/>
              </a:spcAft>
              <a:defRPr i="1">
                <a:solidFill>
                  <a:schemeClr val="tx1"/>
                </a:solidFill>
                <a:latin typeface="Arial" charset="0"/>
                <a:ea typeface="Arial Unicode MS" pitchFamily="34" charset="-128"/>
                <a:cs typeface="Arial Unicode MS" pitchFamily="34" charset="-128"/>
              </a:defRPr>
            </a:lvl6pPr>
            <a:lvl7pPr marL="3028264" indent="-232943" defTabSz="947950" eaLnBrk="0" fontAlgn="base" hangingPunct="0">
              <a:spcBef>
                <a:spcPct val="0"/>
              </a:spcBef>
              <a:spcAft>
                <a:spcPct val="0"/>
              </a:spcAft>
              <a:defRPr i="1">
                <a:solidFill>
                  <a:schemeClr val="tx1"/>
                </a:solidFill>
                <a:latin typeface="Arial" charset="0"/>
                <a:ea typeface="Arial Unicode MS" pitchFamily="34" charset="-128"/>
                <a:cs typeface="Arial Unicode MS" pitchFamily="34" charset="-128"/>
              </a:defRPr>
            </a:lvl7pPr>
            <a:lvl8pPr marL="3494151" indent="-232943" defTabSz="947950" eaLnBrk="0" fontAlgn="base" hangingPunct="0">
              <a:spcBef>
                <a:spcPct val="0"/>
              </a:spcBef>
              <a:spcAft>
                <a:spcPct val="0"/>
              </a:spcAft>
              <a:defRPr i="1">
                <a:solidFill>
                  <a:schemeClr val="tx1"/>
                </a:solidFill>
                <a:latin typeface="Arial" charset="0"/>
                <a:ea typeface="Arial Unicode MS" pitchFamily="34" charset="-128"/>
                <a:cs typeface="Arial Unicode MS" pitchFamily="34" charset="-128"/>
              </a:defRPr>
            </a:lvl8pPr>
            <a:lvl9pPr marL="3960038" indent="-232943" defTabSz="947950" eaLnBrk="0" fontAlgn="base" hangingPunct="0">
              <a:spcBef>
                <a:spcPct val="0"/>
              </a:spcBef>
              <a:spcAft>
                <a:spcPct val="0"/>
              </a:spcAft>
              <a:defRPr i="1">
                <a:solidFill>
                  <a:schemeClr val="tx1"/>
                </a:solidFill>
                <a:latin typeface="Arial" charset="0"/>
                <a:ea typeface="Arial Unicode MS" pitchFamily="34" charset="-128"/>
                <a:cs typeface="Arial Unicode MS" pitchFamily="34" charset="-128"/>
              </a:defRPr>
            </a:lvl9pPr>
          </a:lstStyle>
          <a:p>
            <a:pPr eaLnBrk="1" hangingPunct="1"/>
            <a:fld id="{46C2FD20-B88A-4AE0-99F1-7073FE2A1F63}" type="slidenum">
              <a:rPr lang="en-US" i="0" smtClean="0">
                <a:ea typeface="SimSun" pitchFamily="2" charset="-122"/>
              </a:rPr>
              <a:pPr eaLnBrk="1" hangingPunct="1"/>
              <a:t>3</a:t>
            </a:fld>
            <a:endParaRPr lang="en-US" i="0" dirty="0">
              <a:ea typeface="SimSun" pitchFamily="2" charset="-122"/>
            </a:endParaRPr>
          </a:p>
        </p:txBody>
      </p:sp>
    </p:spTree>
    <p:extLst>
      <p:ext uri="{BB962C8B-B14F-4D97-AF65-F5344CB8AC3E}">
        <p14:creationId xmlns:p14="http://schemas.microsoft.com/office/powerpoint/2010/main" val="3611110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Marc to say that right now </a:t>
            </a:r>
            <a:r>
              <a:rPr lang="en-US" dirty="0" err="1"/>
              <a:t>LoRA</a:t>
            </a:r>
            <a:endParaRPr lang="en-US" dirty="0"/>
          </a:p>
        </p:txBody>
      </p:sp>
      <p:sp>
        <p:nvSpPr>
          <p:cNvPr id="4" name="Slide Number Placeholder 3"/>
          <p:cNvSpPr>
            <a:spLocks noGrp="1"/>
          </p:cNvSpPr>
          <p:nvPr>
            <p:ph type="sldNum" sz="quarter" idx="5"/>
          </p:nvPr>
        </p:nvSpPr>
        <p:spPr/>
        <p:txBody>
          <a:bodyPr/>
          <a:lstStyle/>
          <a:p>
            <a:fld id="{7163CEAD-6842-4D79-B3D2-DC2A4D066FDA}" type="slidenum">
              <a:rPr lang="en-US" smtClean="0"/>
              <a:t>14</a:t>
            </a:fld>
            <a:endParaRPr lang="en-US"/>
          </a:p>
        </p:txBody>
      </p:sp>
    </p:spTree>
    <p:extLst>
      <p:ext uri="{BB962C8B-B14F-4D97-AF65-F5344CB8AC3E}">
        <p14:creationId xmlns:p14="http://schemas.microsoft.com/office/powerpoint/2010/main" val="893509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9EC73BB-47ED-4342-87F9-C66C9A2FF979}"/>
              </a:ext>
            </a:extLst>
          </p:cNvPr>
          <p:cNvSpPr>
            <a:spLocks noGrp="1" noChangeArrowheads="1"/>
          </p:cNvSpPr>
          <p:nvPr>
            <p:ph type="sldNum" sz="quarter" idx="5"/>
          </p:nvPr>
        </p:nvSpPr>
        <p:spPr>
          <a:ln/>
        </p:spPr>
        <p:txBody>
          <a:bodyPr/>
          <a:lstStyle/>
          <a:p>
            <a:fld id="{63CB50A8-CFDB-4E71-AEC2-1F0D9800FCC1}" type="slidenum">
              <a:rPr lang="en-US" altLang="zh-TW"/>
              <a:pPr/>
              <a:t>19</a:t>
            </a:fld>
            <a:endParaRPr lang="en-US" altLang="zh-TW"/>
          </a:p>
        </p:txBody>
      </p:sp>
      <p:sp>
        <p:nvSpPr>
          <p:cNvPr id="46082" name="Rectangle 2">
            <a:extLst>
              <a:ext uri="{FF2B5EF4-FFF2-40B4-BE49-F238E27FC236}">
                <a16:creationId xmlns:a16="http://schemas.microsoft.com/office/drawing/2014/main" id="{505905AC-28B2-4965-B230-9BEF1463456C}"/>
              </a:ext>
            </a:extLst>
          </p:cNvPr>
          <p:cNvSpPr>
            <a:spLocks noGrp="1" noRot="1" noChangeAspect="1" noChangeArrowheads="1" noTextEdit="1"/>
          </p:cNvSpPr>
          <p:nvPr>
            <p:ph type="sldImg"/>
          </p:nvPr>
        </p:nvSpPr>
        <p:spPr>
          <a:ln/>
        </p:spPr>
      </p:sp>
      <p:sp>
        <p:nvSpPr>
          <p:cNvPr id="46083" name="Rectangle 3">
            <a:extLst>
              <a:ext uri="{FF2B5EF4-FFF2-40B4-BE49-F238E27FC236}">
                <a16:creationId xmlns:a16="http://schemas.microsoft.com/office/drawing/2014/main" id="{6C76B6FA-0773-40D8-BBCF-4A2F5346B185}"/>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045192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98977C9-8D73-45DF-AF53-DF10A3FB9EFB}"/>
              </a:ext>
            </a:extLst>
          </p:cNvPr>
          <p:cNvSpPr>
            <a:spLocks noGrp="1" noChangeArrowheads="1"/>
          </p:cNvSpPr>
          <p:nvPr>
            <p:ph type="sldNum" sz="quarter" idx="5"/>
          </p:nvPr>
        </p:nvSpPr>
        <p:spPr>
          <a:ln/>
        </p:spPr>
        <p:txBody>
          <a:bodyPr/>
          <a:lstStyle/>
          <a:p>
            <a:fld id="{9FF24D4F-33F7-40C1-9782-C3A7FD6B05C9}" type="slidenum">
              <a:rPr lang="en-US" altLang="zh-TW"/>
              <a:pPr/>
              <a:t>20</a:t>
            </a:fld>
            <a:endParaRPr lang="en-US" altLang="zh-TW"/>
          </a:p>
        </p:txBody>
      </p:sp>
      <p:sp>
        <p:nvSpPr>
          <p:cNvPr id="47106" name="Rectangle 2">
            <a:extLst>
              <a:ext uri="{FF2B5EF4-FFF2-40B4-BE49-F238E27FC236}">
                <a16:creationId xmlns:a16="http://schemas.microsoft.com/office/drawing/2014/main" id="{0B8C37B7-061A-4084-8404-4B47BA427D01}"/>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F0FE4B8B-8A48-4CE8-8607-09CF4A6C474D}"/>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40294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78FD874-F0AE-42CA-9E1E-5DF359257DD7}"/>
              </a:ext>
            </a:extLst>
          </p:cNvPr>
          <p:cNvSpPr>
            <a:spLocks noGrp="1" noChangeArrowheads="1"/>
          </p:cNvSpPr>
          <p:nvPr>
            <p:ph type="sldNum" sz="quarter" idx="5"/>
          </p:nvPr>
        </p:nvSpPr>
        <p:spPr>
          <a:ln/>
        </p:spPr>
        <p:txBody>
          <a:bodyPr/>
          <a:lstStyle/>
          <a:p>
            <a:fld id="{74F63F57-5AD4-448E-AFDD-228031BFD3A0}" type="slidenum">
              <a:rPr lang="en-US" altLang="zh-TW"/>
              <a:pPr/>
              <a:t>21</a:t>
            </a:fld>
            <a:endParaRPr lang="en-US" altLang="zh-TW"/>
          </a:p>
        </p:txBody>
      </p:sp>
      <p:sp>
        <p:nvSpPr>
          <p:cNvPr id="51202" name="Rectangle 2">
            <a:extLst>
              <a:ext uri="{FF2B5EF4-FFF2-40B4-BE49-F238E27FC236}">
                <a16:creationId xmlns:a16="http://schemas.microsoft.com/office/drawing/2014/main" id="{DB0BB33E-376F-4684-98E5-58AD5004B2B4}"/>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BE9E5FE0-C3BE-4159-82CE-A4B594FAE0A6}"/>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783803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2A4F92B-BAAB-4E1A-A0D3-757F97A58514}"/>
              </a:ext>
            </a:extLst>
          </p:cNvPr>
          <p:cNvSpPr>
            <a:spLocks noGrp="1" noChangeArrowheads="1"/>
          </p:cNvSpPr>
          <p:nvPr>
            <p:ph type="sldNum" sz="quarter" idx="5"/>
          </p:nvPr>
        </p:nvSpPr>
        <p:spPr>
          <a:ln/>
        </p:spPr>
        <p:txBody>
          <a:bodyPr/>
          <a:lstStyle/>
          <a:p>
            <a:fld id="{3174B938-3D63-40BA-8621-EA70D168E845}" type="slidenum">
              <a:rPr lang="en-US" altLang="zh-TW"/>
              <a:pPr/>
              <a:t>22</a:t>
            </a:fld>
            <a:endParaRPr lang="en-US" altLang="zh-TW"/>
          </a:p>
        </p:txBody>
      </p:sp>
      <p:sp>
        <p:nvSpPr>
          <p:cNvPr id="52226" name="Rectangle 2">
            <a:extLst>
              <a:ext uri="{FF2B5EF4-FFF2-40B4-BE49-F238E27FC236}">
                <a16:creationId xmlns:a16="http://schemas.microsoft.com/office/drawing/2014/main" id="{BD56A186-423B-4B0A-875F-CB4DA83E7352}"/>
              </a:ext>
            </a:extLst>
          </p:cNvPr>
          <p:cNvSpPr>
            <a:spLocks noGrp="1" noRot="1" noChangeAspect="1" noChangeArrowheads="1" noTextEdit="1"/>
          </p:cNvSpPr>
          <p:nvPr>
            <p:ph type="sldImg"/>
          </p:nvPr>
        </p:nvSpPr>
        <p:spPr>
          <a:ln/>
        </p:spPr>
      </p:sp>
      <p:sp>
        <p:nvSpPr>
          <p:cNvPr id="52227" name="Rectangle 3">
            <a:extLst>
              <a:ext uri="{FF2B5EF4-FFF2-40B4-BE49-F238E27FC236}">
                <a16:creationId xmlns:a16="http://schemas.microsoft.com/office/drawing/2014/main" id="{DD4FFDE4-E396-4FDB-B2C5-7F74D10B080B}"/>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277945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D617720-48DC-45CE-BD1E-A6942B29045A}"/>
              </a:ext>
            </a:extLst>
          </p:cNvPr>
          <p:cNvSpPr>
            <a:spLocks noGrp="1" noChangeArrowheads="1"/>
          </p:cNvSpPr>
          <p:nvPr>
            <p:ph type="sldNum" sz="quarter" idx="5"/>
          </p:nvPr>
        </p:nvSpPr>
        <p:spPr>
          <a:ln/>
        </p:spPr>
        <p:txBody>
          <a:bodyPr/>
          <a:lstStyle/>
          <a:p>
            <a:fld id="{E9BA3A5B-18D5-4C5E-A517-D382FCF0C179}" type="slidenum">
              <a:rPr lang="en-US" altLang="zh-TW"/>
              <a:pPr/>
              <a:t>23</a:t>
            </a:fld>
            <a:endParaRPr lang="en-US" altLang="zh-TW"/>
          </a:p>
        </p:txBody>
      </p:sp>
      <p:sp>
        <p:nvSpPr>
          <p:cNvPr id="53250" name="Rectangle 2">
            <a:extLst>
              <a:ext uri="{FF2B5EF4-FFF2-40B4-BE49-F238E27FC236}">
                <a16:creationId xmlns:a16="http://schemas.microsoft.com/office/drawing/2014/main" id="{D37BA8B4-769D-46ED-B16D-A80293C348A9}"/>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4F447712-16F6-4554-9EFD-F29DE0E53972}"/>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800440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B1E37-42C2-4AFD-A32A-ECD8617859C3}"/>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5B2D3F-971F-4DC9-A8E4-F5CB80717D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44C399B-008A-4414-A96A-9FA2BAFA245E}"/>
              </a:ext>
            </a:extLst>
          </p:cNvPr>
          <p:cNvSpPr>
            <a:spLocks noGrp="1"/>
          </p:cNvSpPr>
          <p:nvPr>
            <p:ph type="dt" sz="half" idx="10"/>
          </p:nvPr>
        </p:nvSpPr>
        <p:spPr/>
        <p:txBody>
          <a:bodyPr/>
          <a:lstStyle/>
          <a:p>
            <a:fld id="{2AC9E250-97EE-4C24-8777-2D670069F1C8}" type="datetimeFigureOut">
              <a:rPr lang="en-US" smtClean="0"/>
              <a:t>8/29/2019</a:t>
            </a:fld>
            <a:endParaRPr lang="en-US"/>
          </a:p>
        </p:txBody>
      </p:sp>
      <p:sp>
        <p:nvSpPr>
          <p:cNvPr id="5" name="Footer Placeholder 4">
            <a:extLst>
              <a:ext uri="{FF2B5EF4-FFF2-40B4-BE49-F238E27FC236}">
                <a16:creationId xmlns:a16="http://schemas.microsoft.com/office/drawing/2014/main" id="{4F532B0B-2229-4EB0-A9B3-125EA5AEB6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5B0259-B4E9-4909-B887-862BAB9058DF}"/>
              </a:ext>
            </a:extLst>
          </p:cNvPr>
          <p:cNvSpPr>
            <a:spLocks noGrp="1"/>
          </p:cNvSpPr>
          <p:nvPr>
            <p:ph type="sldNum" sz="quarter" idx="12"/>
          </p:nvPr>
        </p:nvSpPr>
        <p:spPr/>
        <p:txBody>
          <a:bodyPr/>
          <a:lstStyle/>
          <a:p>
            <a:fld id="{4E89236A-2BCD-4920-921B-BF42637A53D5}" type="slidenum">
              <a:rPr lang="en-US" smtClean="0"/>
              <a:t>‹#›</a:t>
            </a:fld>
            <a:endParaRPr lang="en-US"/>
          </a:p>
        </p:txBody>
      </p:sp>
    </p:spTree>
    <p:extLst>
      <p:ext uri="{BB962C8B-B14F-4D97-AF65-F5344CB8AC3E}">
        <p14:creationId xmlns:p14="http://schemas.microsoft.com/office/powerpoint/2010/main" val="1668099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502E4-4236-40CF-973D-ED3B060C67E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949B707-9DFE-4F53-AF3C-B1FEAA1752E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1C69F7-1F2B-4910-9735-5197C55E0B6A}"/>
              </a:ext>
            </a:extLst>
          </p:cNvPr>
          <p:cNvSpPr>
            <a:spLocks noGrp="1"/>
          </p:cNvSpPr>
          <p:nvPr>
            <p:ph type="dt" sz="half" idx="10"/>
          </p:nvPr>
        </p:nvSpPr>
        <p:spPr/>
        <p:txBody>
          <a:bodyPr/>
          <a:lstStyle/>
          <a:p>
            <a:fld id="{2AC9E250-97EE-4C24-8777-2D670069F1C8}" type="datetimeFigureOut">
              <a:rPr lang="en-US" smtClean="0"/>
              <a:t>8/29/2019</a:t>
            </a:fld>
            <a:endParaRPr lang="en-US"/>
          </a:p>
        </p:txBody>
      </p:sp>
      <p:sp>
        <p:nvSpPr>
          <p:cNvPr id="5" name="Footer Placeholder 4">
            <a:extLst>
              <a:ext uri="{FF2B5EF4-FFF2-40B4-BE49-F238E27FC236}">
                <a16:creationId xmlns:a16="http://schemas.microsoft.com/office/drawing/2014/main" id="{9BC8F654-B21A-4D39-AFB3-35532EF6F3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755F3B-CF5D-4E90-921E-C447F9FB4072}"/>
              </a:ext>
            </a:extLst>
          </p:cNvPr>
          <p:cNvSpPr>
            <a:spLocks noGrp="1"/>
          </p:cNvSpPr>
          <p:nvPr>
            <p:ph type="sldNum" sz="quarter" idx="12"/>
          </p:nvPr>
        </p:nvSpPr>
        <p:spPr/>
        <p:txBody>
          <a:bodyPr/>
          <a:lstStyle/>
          <a:p>
            <a:fld id="{4E89236A-2BCD-4920-921B-BF42637A53D5}" type="slidenum">
              <a:rPr lang="en-US" smtClean="0"/>
              <a:t>‹#›</a:t>
            </a:fld>
            <a:endParaRPr lang="en-US"/>
          </a:p>
        </p:txBody>
      </p:sp>
    </p:spTree>
    <p:extLst>
      <p:ext uri="{BB962C8B-B14F-4D97-AF65-F5344CB8AC3E}">
        <p14:creationId xmlns:p14="http://schemas.microsoft.com/office/powerpoint/2010/main" val="1545393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EE7959-9475-494C-BB00-ACBC88A37064}"/>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86C932-FB4D-4B2D-800A-F3EC1D230F7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C3B327-0F43-4D8D-AE63-F19862D70BC3}"/>
              </a:ext>
            </a:extLst>
          </p:cNvPr>
          <p:cNvSpPr>
            <a:spLocks noGrp="1"/>
          </p:cNvSpPr>
          <p:nvPr>
            <p:ph type="dt" sz="half" idx="10"/>
          </p:nvPr>
        </p:nvSpPr>
        <p:spPr/>
        <p:txBody>
          <a:bodyPr/>
          <a:lstStyle/>
          <a:p>
            <a:fld id="{2AC9E250-97EE-4C24-8777-2D670069F1C8}" type="datetimeFigureOut">
              <a:rPr lang="en-US" smtClean="0"/>
              <a:t>8/29/2019</a:t>
            </a:fld>
            <a:endParaRPr lang="en-US"/>
          </a:p>
        </p:txBody>
      </p:sp>
      <p:sp>
        <p:nvSpPr>
          <p:cNvPr id="5" name="Footer Placeholder 4">
            <a:extLst>
              <a:ext uri="{FF2B5EF4-FFF2-40B4-BE49-F238E27FC236}">
                <a16:creationId xmlns:a16="http://schemas.microsoft.com/office/drawing/2014/main" id="{DD4ACFCD-40BC-4B67-9111-4EA342837E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B81808-6A12-44A0-90D2-3447D931126C}"/>
              </a:ext>
            </a:extLst>
          </p:cNvPr>
          <p:cNvSpPr>
            <a:spLocks noGrp="1"/>
          </p:cNvSpPr>
          <p:nvPr>
            <p:ph type="sldNum" sz="quarter" idx="12"/>
          </p:nvPr>
        </p:nvSpPr>
        <p:spPr/>
        <p:txBody>
          <a:bodyPr/>
          <a:lstStyle/>
          <a:p>
            <a:fld id="{4E89236A-2BCD-4920-921B-BF42637A53D5}" type="slidenum">
              <a:rPr lang="en-US" smtClean="0"/>
              <a:t>‹#›</a:t>
            </a:fld>
            <a:endParaRPr lang="en-US"/>
          </a:p>
        </p:txBody>
      </p:sp>
    </p:spTree>
    <p:extLst>
      <p:ext uri="{BB962C8B-B14F-4D97-AF65-F5344CB8AC3E}">
        <p14:creationId xmlns:p14="http://schemas.microsoft.com/office/powerpoint/2010/main" val="2008381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44CE8-7DDD-4117-B0E9-8BA1AA61F19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837D5F5-41DA-48C3-8250-C736BE01407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71C2A3-F72C-45D3-8FDB-3027B7EE9C48}"/>
              </a:ext>
            </a:extLst>
          </p:cNvPr>
          <p:cNvSpPr>
            <a:spLocks noGrp="1"/>
          </p:cNvSpPr>
          <p:nvPr>
            <p:ph type="dt" sz="half" idx="10"/>
          </p:nvPr>
        </p:nvSpPr>
        <p:spPr/>
        <p:txBody>
          <a:bodyPr/>
          <a:lstStyle/>
          <a:p>
            <a:fld id="{2AC9E250-97EE-4C24-8777-2D670069F1C8}" type="datetimeFigureOut">
              <a:rPr lang="en-US" smtClean="0"/>
              <a:t>8/29/2019</a:t>
            </a:fld>
            <a:endParaRPr lang="en-US"/>
          </a:p>
        </p:txBody>
      </p:sp>
      <p:sp>
        <p:nvSpPr>
          <p:cNvPr id="5" name="Footer Placeholder 4">
            <a:extLst>
              <a:ext uri="{FF2B5EF4-FFF2-40B4-BE49-F238E27FC236}">
                <a16:creationId xmlns:a16="http://schemas.microsoft.com/office/drawing/2014/main" id="{1FCB02BC-640F-4C30-976F-3B62CD13AC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7CA384-4122-4706-9FDE-2C3FBC5A80A0}"/>
              </a:ext>
            </a:extLst>
          </p:cNvPr>
          <p:cNvSpPr>
            <a:spLocks noGrp="1"/>
          </p:cNvSpPr>
          <p:nvPr>
            <p:ph type="sldNum" sz="quarter" idx="12"/>
          </p:nvPr>
        </p:nvSpPr>
        <p:spPr/>
        <p:txBody>
          <a:bodyPr/>
          <a:lstStyle/>
          <a:p>
            <a:fld id="{4E89236A-2BCD-4920-921B-BF42637A53D5}" type="slidenum">
              <a:rPr lang="en-US" smtClean="0"/>
              <a:t>‹#›</a:t>
            </a:fld>
            <a:endParaRPr lang="en-US"/>
          </a:p>
        </p:txBody>
      </p:sp>
    </p:spTree>
    <p:extLst>
      <p:ext uri="{BB962C8B-B14F-4D97-AF65-F5344CB8AC3E}">
        <p14:creationId xmlns:p14="http://schemas.microsoft.com/office/powerpoint/2010/main" val="3836567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CC627-84EA-4A59-84F8-27AA9FEBE3D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CD019B-DFF4-4EB0-B596-9EEC7F8036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9C17A84-9D06-4034-BDAD-0F94F66AB24C}"/>
              </a:ext>
            </a:extLst>
          </p:cNvPr>
          <p:cNvSpPr>
            <a:spLocks noGrp="1"/>
          </p:cNvSpPr>
          <p:nvPr>
            <p:ph type="dt" sz="half" idx="10"/>
          </p:nvPr>
        </p:nvSpPr>
        <p:spPr/>
        <p:txBody>
          <a:bodyPr/>
          <a:lstStyle/>
          <a:p>
            <a:fld id="{2AC9E250-97EE-4C24-8777-2D670069F1C8}" type="datetimeFigureOut">
              <a:rPr lang="en-US" smtClean="0"/>
              <a:t>8/29/2019</a:t>
            </a:fld>
            <a:endParaRPr lang="en-US"/>
          </a:p>
        </p:txBody>
      </p:sp>
      <p:sp>
        <p:nvSpPr>
          <p:cNvPr id="5" name="Footer Placeholder 4">
            <a:extLst>
              <a:ext uri="{FF2B5EF4-FFF2-40B4-BE49-F238E27FC236}">
                <a16:creationId xmlns:a16="http://schemas.microsoft.com/office/drawing/2014/main" id="{394A0F6F-9EFB-43EB-AC4C-13B3987CBF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EB4083-8137-4720-BE58-1C3C0B3077CC}"/>
              </a:ext>
            </a:extLst>
          </p:cNvPr>
          <p:cNvSpPr>
            <a:spLocks noGrp="1"/>
          </p:cNvSpPr>
          <p:nvPr>
            <p:ph type="sldNum" sz="quarter" idx="12"/>
          </p:nvPr>
        </p:nvSpPr>
        <p:spPr/>
        <p:txBody>
          <a:bodyPr/>
          <a:lstStyle/>
          <a:p>
            <a:fld id="{4E89236A-2BCD-4920-921B-BF42637A53D5}" type="slidenum">
              <a:rPr lang="en-US" smtClean="0"/>
              <a:t>‹#›</a:t>
            </a:fld>
            <a:endParaRPr lang="en-US"/>
          </a:p>
        </p:txBody>
      </p:sp>
    </p:spTree>
    <p:extLst>
      <p:ext uri="{BB962C8B-B14F-4D97-AF65-F5344CB8AC3E}">
        <p14:creationId xmlns:p14="http://schemas.microsoft.com/office/powerpoint/2010/main" val="138820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0DCDD-23F9-4877-A035-3CBA27315AB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E52E9AC-5672-412A-84F1-DD4E11631F2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3D21B73-3D2A-4D0B-BA4A-4D224814497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3738D14-CEC8-4518-8D03-870E4C8CC238}"/>
              </a:ext>
            </a:extLst>
          </p:cNvPr>
          <p:cNvSpPr>
            <a:spLocks noGrp="1"/>
          </p:cNvSpPr>
          <p:nvPr>
            <p:ph type="dt" sz="half" idx="10"/>
          </p:nvPr>
        </p:nvSpPr>
        <p:spPr/>
        <p:txBody>
          <a:bodyPr/>
          <a:lstStyle/>
          <a:p>
            <a:fld id="{2AC9E250-97EE-4C24-8777-2D670069F1C8}" type="datetimeFigureOut">
              <a:rPr lang="en-US" smtClean="0"/>
              <a:t>8/29/2019</a:t>
            </a:fld>
            <a:endParaRPr lang="en-US"/>
          </a:p>
        </p:txBody>
      </p:sp>
      <p:sp>
        <p:nvSpPr>
          <p:cNvPr id="6" name="Footer Placeholder 5">
            <a:extLst>
              <a:ext uri="{FF2B5EF4-FFF2-40B4-BE49-F238E27FC236}">
                <a16:creationId xmlns:a16="http://schemas.microsoft.com/office/drawing/2014/main" id="{9F7D51C1-E7FA-4E75-A6E1-C6749F1F3C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BC3471-7172-43E6-96D2-8B99EF05E8D0}"/>
              </a:ext>
            </a:extLst>
          </p:cNvPr>
          <p:cNvSpPr>
            <a:spLocks noGrp="1"/>
          </p:cNvSpPr>
          <p:nvPr>
            <p:ph type="sldNum" sz="quarter" idx="12"/>
          </p:nvPr>
        </p:nvSpPr>
        <p:spPr/>
        <p:txBody>
          <a:bodyPr/>
          <a:lstStyle/>
          <a:p>
            <a:fld id="{4E89236A-2BCD-4920-921B-BF42637A53D5}" type="slidenum">
              <a:rPr lang="en-US" smtClean="0"/>
              <a:t>‹#›</a:t>
            </a:fld>
            <a:endParaRPr lang="en-US"/>
          </a:p>
        </p:txBody>
      </p:sp>
    </p:spTree>
    <p:extLst>
      <p:ext uri="{BB962C8B-B14F-4D97-AF65-F5344CB8AC3E}">
        <p14:creationId xmlns:p14="http://schemas.microsoft.com/office/powerpoint/2010/main" val="1942222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6C12D-B67F-4B89-AF50-16F82469C4A9}"/>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D2EF2B7A-052E-46C0-B5E7-BD43CFEBF3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CA7D41A-BB2A-4927-8298-461E8331090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106E33-8BB0-40EF-91A2-8B78C5E3A8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9341102-7181-4DCE-8000-560262BA897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B646AF-5BF5-4EB3-8D03-0F604BFAF337}"/>
              </a:ext>
            </a:extLst>
          </p:cNvPr>
          <p:cNvSpPr>
            <a:spLocks noGrp="1"/>
          </p:cNvSpPr>
          <p:nvPr>
            <p:ph type="dt" sz="half" idx="10"/>
          </p:nvPr>
        </p:nvSpPr>
        <p:spPr/>
        <p:txBody>
          <a:bodyPr/>
          <a:lstStyle/>
          <a:p>
            <a:fld id="{2AC9E250-97EE-4C24-8777-2D670069F1C8}" type="datetimeFigureOut">
              <a:rPr lang="en-US" smtClean="0"/>
              <a:t>8/29/2019</a:t>
            </a:fld>
            <a:endParaRPr lang="en-US"/>
          </a:p>
        </p:txBody>
      </p:sp>
      <p:sp>
        <p:nvSpPr>
          <p:cNvPr id="8" name="Footer Placeholder 7">
            <a:extLst>
              <a:ext uri="{FF2B5EF4-FFF2-40B4-BE49-F238E27FC236}">
                <a16:creationId xmlns:a16="http://schemas.microsoft.com/office/drawing/2014/main" id="{9E5B61E6-8FC6-4D6C-930C-0A0FDFE62B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99B323-0439-446E-AC3C-8CA9C3BFC835}"/>
              </a:ext>
            </a:extLst>
          </p:cNvPr>
          <p:cNvSpPr>
            <a:spLocks noGrp="1"/>
          </p:cNvSpPr>
          <p:nvPr>
            <p:ph type="sldNum" sz="quarter" idx="12"/>
          </p:nvPr>
        </p:nvSpPr>
        <p:spPr/>
        <p:txBody>
          <a:bodyPr/>
          <a:lstStyle/>
          <a:p>
            <a:fld id="{4E89236A-2BCD-4920-921B-BF42637A53D5}" type="slidenum">
              <a:rPr lang="en-US" smtClean="0"/>
              <a:t>‹#›</a:t>
            </a:fld>
            <a:endParaRPr lang="en-US"/>
          </a:p>
        </p:txBody>
      </p:sp>
    </p:spTree>
    <p:extLst>
      <p:ext uri="{BB962C8B-B14F-4D97-AF65-F5344CB8AC3E}">
        <p14:creationId xmlns:p14="http://schemas.microsoft.com/office/powerpoint/2010/main" val="2655233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2261F-2D6E-4AFA-B2CB-761451F8814F}"/>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5B4B4020-350E-4C61-8861-3D03D21BFFA0}"/>
              </a:ext>
            </a:extLst>
          </p:cNvPr>
          <p:cNvSpPr>
            <a:spLocks noGrp="1"/>
          </p:cNvSpPr>
          <p:nvPr>
            <p:ph type="dt" sz="half" idx="10"/>
          </p:nvPr>
        </p:nvSpPr>
        <p:spPr/>
        <p:txBody>
          <a:bodyPr/>
          <a:lstStyle/>
          <a:p>
            <a:fld id="{2AC9E250-97EE-4C24-8777-2D670069F1C8}" type="datetimeFigureOut">
              <a:rPr lang="en-US" smtClean="0"/>
              <a:t>8/29/2019</a:t>
            </a:fld>
            <a:endParaRPr lang="en-US"/>
          </a:p>
        </p:txBody>
      </p:sp>
      <p:sp>
        <p:nvSpPr>
          <p:cNvPr id="4" name="Footer Placeholder 3">
            <a:extLst>
              <a:ext uri="{FF2B5EF4-FFF2-40B4-BE49-F238E27FC236}">
                <a16:creationId xmlns:a16="http://schemas.microsoft.com/office/drawing/2014/main" id="{98D5D2CF-68E7-4C2B-B335-5FD0D61AB5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9E109F-DC11-4268-B637-8092C3718F32}"/>
              </a:ext>
            </a:extLst>
          </p:cNvPr>
          <p:cNvSpPr>
            <a:spLocks noGrp="1"/>
          </p:cNvSpPr>
          <p:nvPr>
            <p:ph type="sldNum" sz="quarter" idx="12"/>
          </p:nvPr>
        </p:nvSpPr>
        <p:spPr/>
        <p:txBody>
          <a:bodyPr/>
          <a:lstStyle/>
          <a:p>
            <a:fld id="{4E89236A-2BCD-4920-921B-BF42637A53D5}" type="slidenum">
              <a:rPr lang="en-US" smtClean="0"/>
              <a:t>‹#›</a:t>
            </a:fld>
            <a:endParaRPr lang="en-US"/>
          </a:p>
        </p:txBody>
      </p:sp>
    </p:spTree>
    <p:extLst>
      <p:ext uri="{BB962C8B-B14F-4D97-AF65-F5344CB8AC3E}">
        <p14:creationId xmlns:p14="http://schemas.microsoft.com/office/powerpoint/2010/main" val="1095368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A71E82-B5D8-46C2-8E5F-5BB0EA67EB6D}"/>
              </a:ext>
            </a:extLst>
          </p:cNvPr>
          <p:cNvSpPr>
            <a:spLocks noGrp="1"/>
          </p:cNvSpPr>
          <p:nvPr>
            <p:ph type="dt" sz="half" idx="10"/>
          </p:nvPr>
        </p:nvSpPr>
        <p:spPr/>
        <p:txBody>
          <a:bodyPr/>
          <a:lstStyle/>
          <a:p>
            <a:fld id="{2AC9E250-97EE-4C24-8777-2D670069F1C8}" type="datetimeFigureOut">
              <a:rPr lang="en-US" smtClean="0"/>
              <a:t>8/29/2019</a:t>
            </a:fld>
            <a:endParaRPr lang="en-US"/>
          </a:p>
        </p:txBody>
      </p:sp>
      <p:sp>
        <p:nvSpPr>
          <p:cNvPr id="3" name="Footer Placeholder 2">
            <a:extLst>
              <a:ext uri="{FF2B5EF4-FFF2-40B4-BE49-F238E27FC236}">
                <a16:creationId xmlns:a16="http://schemas.microsoft.com/office/drawing/2014/main" id="{657D8566-C2A7-478F-A86C-F33A6B95BC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A04EDA-5A27-4386-B77A-2550E4A6CCDA}"/>
              </a:ext>
            </a:extLst>
          </p:cNvPr>
          <p:cNvSpPr>
            <a:spLocks noGrp="1"/>
          </p:cNvSpPr>
          <p:nvPr>
            <p:ph type="sldNum" sz="quarter" idx="12"/>
          </p:nvPr>
        </p:nvSpPr>
        <p:spPr/>
        <p:txBody>
          <a:bodyPr/>
          <a:lstStyle/>
          <a:p>
            <a:fld id="{4E89236A-2BCD-4920-921B-BF42637A53D5}" type="slidenum">
              <a:rPr lang="en-US" smtClean="0"/>
              <a:t>‹#›</a:t>
            </a:fld>
            <a:endParaRPr lang="en-US"/>
          </a:p>
        </p:txBody>
      </p:sp>
    </p:spTree>
    <p:extLst>
      <p:ext uri="{BB962C8B-B14F-4D97-AF65-F5344CB8AC3E}">
        <p14:creationId xmlns:p14="http://schemas.microsoft.com/office/powerpoint/2010/main" val="2557930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B7CB3-39F4-4A25-9C59-612E0BF04148}"/>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F783FF-1749-4C0F-903A-5C9C730610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84DC-11EE-42B1-BE95-16EAC3AF40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2F79673-0B81-4ABD-824B-2D011B6A3130}"/>
              </a:ext>
            </a:extLst>
          </p:cNvPr>
          <p:cNvSpPr>
            <a:spLocks noGrp="1"/>
          </p:cNvSpPr>
          <p:nvPr>
            <p:ph type="dt" sz="half" idx="10"/>
          </p:nvPr>
        </p:nvSpPr>
        <p:spPr/>
        <p:txBody>
          <a:bodyPr/>
          <a:lstStyle/>
          <a:p>
            <a:fld id="{2AC9E250-97EE-4C24-8777-2D670069F1C8}" type="datetimeFigureOut">
              <a:rPr lang="en-US" smtClean="0"/>
              <a:t>8/29/2019</a:t>
            </a:fld>
            <a:endParaRPr lang="en-US"/>
          </a:p>
        </p:txBody>
      </p:sp>
      <p:sp>
        <p:nvSpPr>
          <p:cNvPr id="6" name="Footer Placeholder 5">
            <a:extLst>
              <a:ext uri="{FF2B5EF4-FFF2-40B4-BE49-F238E27FC236}">
                <a16:creationId xmlns:a16="http://schemas.microsoft.com/office/drawing/2014/main" id="{94308E41-79BC-4833-88DB-36393D7E7F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361B2A-35E9-4774-BF80-D381DF647F1F}"/>
              </a:ext>
            </a:extLst>
          </p:cNvPr>
          <p:cNvSpPr>
            <a:spLocks noGrp="1"/>
          </p:cNvSpPr>
          <p:nvPr>
            <p:ph type="sldNum" sz="quarter" idx="12"/>
          </p:nvPr>
        </p:nvSpPr>
        <p:spPr/>
        <p:txBody>
          <a:bodyPr/>
          <a:lstStyle/>
          <a:p>
            <a:fld id="{4E89236A-2BCD-4920-921B-BF42637A53D5}" type="slidenum">
              <a:rPr lang="en-US" smtClean="0"/>
              <a:t>‹#›</a:t>
            </a:fld>
            <a:endParaRPr lang="en-US"/>
          </a:p>
        </p:txBody>
      </p:sp>
    </p:spTree>
    <p:extLst>
      <p:ext uri="{BB962C8B-B14F-4D97-AF65-F5344CB8AC3E}">
        <p14:creationId xmlns:p14="http://schemas.microsoft.com/office/powerpoint/2010/main" val="2153791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C7E3C-9564-4F54-ABEC-A790E372874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A2C444-79E0-4290-AF7D-A31ED2BD2E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A67060D-A484-4A60-A0AD-27603993A3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A682FAB-D563-463A-9DE0-B867E8594105}"/>
              </a:ext>
            </a:extLst>
          </p:cNvPr>
          <p:cNvSpPr>
            <a:spLocks noGrp="1"/>
          </p:cNvSpPr>
          <p:nvPr>
            <p:ph type="dt" sz="half" idx="10"/>
          </p:nvPr>
        </p:nvSpPr>
        <p:spPr/>
        <p:txBody>
          <a:bodyPr/>
          <a:lstStyle/>
          <a:p>
            <a:fld id="{2AC9E250-97EE-4C24-8777-2D670069F1C8}" type="datetimeFigureOut">
              <a:rPr lang="en-US" smtClean="0"/>
              <a:t>8/29/2019</a:t>
            </a:fld>
            <a:endParaRPr lang="en-US"/>
          </a:p>
        </p:txBody>
      </p:sp>
      <p:sp>
        <p:nvSpPr>
          <p:cNvPr id="6" name="Footer Placeholder 5">
            <a:extLst>
              <a:ext uri="{FF2B5EF4-FFF2-40B4-BE49-F238E27FC236}">
                <a16:creationId xmlns:a16="http://schemas.microsoft.com/office/drawing/2014/main" id="{8D166FEB-727B-4C9E-86B9-56A0F5236F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BFC319-F596-4B19-9ADC-E5BF424378D3}"/>
              </a:ext>
            </a:extLst>
          </p:cNvPr>
          <p:cNvSpPr>
            <a:spLocks noGrp="1"/>
          </p:cNvSpPr>
          <p:nvPr>
            <p:ph type="sldNum" sz="quarter" idx="12"/>
          </p:nvPr>
        </p:nvSpPr>
        <p:spPr/>
        <p:txBody>
          <a:bodyPr/>
          <a:lstStyle/>
          <a:p>
            <a:fld id="{4E89236A-2BCD-4920-921B-BF42637A53D5}" type="slidenum">
              <a:rPr lang="en-US" smtClean="0"/>
              <a:t>‹#›</a:t>
            </a:fld>
            <a:endParaRPr lang="en-US"/>
          </a:p>
        </p:txBody>
      </p:sp>
    </p:spTree>
    <p:extLst>
      <p:ext uri="{BB962C8B-B14F-4D97-AF65-F5344CB8AC3E}">
        <p14:creationId xmlns:p14="http://schemas.microsoft.com/office/powerpoint/2010/main" val="3495909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DBB642A-FC4E-42C9-9FB6-39BCB875EC83}"/>
              </a:ext>
            </a:extLst>
          </p:cNvPr>
          <p:cNvSpPr>
            <a:spLocks noGrp="1"/>
          </p:cNvSpPr>
          <p:nvPr>
            <p:ph type="body" idx="1"/>
          </p:nvPr>
        </p:nvSpPr>
        <p:spPr>
          <a:xfrm>
            <a:off x="384629" y="1034597"/>
            <a:ext cx="11386958" cy="500334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224F901-1842-452B-915F-4D2BEE5665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C9E250-97EE-4C24-8777-2D670069F1C8}" type="datetimeFigureOut">
              <a:rPr lang="en-US" smtClean="0"/>
              <a:t>8/29/2019</a:t>
            </a:fld>
            <a:endParaRPr lang="en-US"/>
          </a:p>
        </p:txBody>
      </p:sp>
      <p:sp>
        <p:nvSpPr>
          <p:cNvPr id="5" name="Footer Placeholder 4">
            <a:extLst>
              <a:ext uri="{FF2B5EF4-FFF2-40B4-BE49-F238E27FC236}">
                <a16:creationId xmlns:a16="http://schemas.microsoft.com/office/drawing/2014/main" id="{65D3680E-D100-4A54-9D0B-0D1CE35302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ADB196-A1EF-43AE-B846-68FE48DEAA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89236A-2BCD-4920-921B-BF42637A53D5}" type="slidenum">
              <a:rPr lang="en-US" smtClean="0"/>
              <a:t>‹#›</a:t>
            </a:fld>
            <a:endParaRPr lang="en-US"/>
          </a:p>
        </p:txBody>
      </p:sp>
      <p:sp>
        <p:nvSpPr>
          <p:cNvPr id="7" name="Title 1">
            <a:extLst>
              <a:ext uri="{FF2B5EF4-FFF2-40B4-BE49-F238E27FC236}">
                <a16:creationId xmlns:a16="http://schemas.microsoft.com/office/drawing/2014/main" id="{A4C8AAF2-5834-2C48-83DF-5EC46CAE0B66}"/>
              </a:ext>
            </a:extLst>
          </p:cNvPr>
          <p:cNvSpPr txBox="1">
            <a:spLocks/>
          </p:cNvSpPr>
          <p:nvPr userDrawn="1"/>
        </p:nvSpPr>
        <p:spPr>
          <a:xfrm>
            <a:off x="643672" y="0"/>
            <a:ext cx="11386958"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733" dirty="0">
              <a:solidFill>
                <a:srgbClr val="FF0000"/>
              </a:solidFill>
              <a:latin typeface="Tahoma" pitchFamily="34" charset="0"/>
              <a:ea typeface="MS PGothic" pitchFamily="34" charset="-128"/>
              <a:cs typeface="Tahoma" pitchFamily="34" charset="0"/>
            </a:endParaRPr>
          </a:p>
        </p:txBody>
      </p:sp>
    </p:spTree>
    <p:extLst>
      <p:ext uri="{BB962C8B-B14F-4D97-AF65-F5344CB8AC3E}">
        <p14:creationId xmlns:p14="http://schemas.microsoft.com/office/powerpoint/2010/main" val="33869981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www.cs.wayne.edu/saifullah/iotdi19.pdf"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z-wave.com/" TargetMode="External"/><Relationship Id="rId2" Type="http://schemas.openxmlformats.org/officeDocument/2006/relationships/hyperlink" Target="https://z-wavealliance.org/"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sigfox.com/en/sigfox-iot-technology-overview"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nearfieldcommunication.org/"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networkworld.com/article/3196191/wifi-s-evolving-role-in-iot.htm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gi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5.tiff"/><Relationship Id="rId7" Type="http://schemas.openxmlformats.org/officeDocument/2006/relationships/hyperlink" Target="https://www.home-assistant.io/components/binary_sensor.zigbee/"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hyperlink" Target="http://topone2u.blogspot.com/2013_04_01_archive.html" TargetMode="External"/><Relationship Id="rId5" Type="http://schemas.openxmlformats.org/officeDocument/2006/relationships/hyperlink" Target="http://theduran.com/forthcoming-5g-networks-subject-of-possible-nationalization-by-us-govt/" TargetMode="External"/><Relationship Id="rId10" Type="http://schemas.openxmlformats.org/officeDocument/2006/relationships/image" Target="../media/image9.jpg"/><Relationship Id="rId4" Type="http://schemas.openxmlformats.org/officeDocument/2006/relationships/image" Target="../media/image6.jpg"/><Relationship Id="rId9" Type="http://schemas.openxmlformats.org/officeDocument/2006/relationships/hyperlink" Target="http://benoitfelten.com/?p=413"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www.mqtt.org/"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coap.technology/"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www.dds-foundation.org/"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www.amqp.org/"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miku.github.io/zeromq-slides/slides.html#slide-8"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riaps.isis.vanderbilt.edu/"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hyperlink" Target="http://api.example.com/resources/user/1036721?name=something"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4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2.xml"/><Relationship Id="rId7" Type="http://schemas.openxmlformats.org/officeDocument/2006/relationships/image" Target="../media/image2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ubuntupit.com/top-15-standard-iot-protocols-that-you-must-know-about/" TargetMode="Externa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hyperlink" Target="https://en.wikipedia.org/wiki/Amazon_Web_Services"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www.zigbee.org/"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lora-alliance.org/about-lorawan"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559AE206-7EBA-4D33-8BC9-9D8158553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0C035FED-50C4-1640-9017-FCD3508BDB5E}"/>
              </a:ext>
            </a:extLst>
          </p:cNvPr>
          <p:cNvSpPr>
            <a:spLocks noGrp="1"/>
          </p:cNvSpPr>
          <p:nvPr>
            <p:ph type="ctrTitle"/>
          </p:nvPr>
        </p:nvSpPr>
        <p:spPr>
          <a:xfrm>
            <a:off x="838199" y="4525347"/>
            <a:ext cx="6801321" cy="1737360"/>
          </a:xfrm>
        </p:spPr>
        <p:txBody>
          <a:bodyPr anchor="ctr">
            <a:normAutofit fontScale="90000"/>
          </a:bodyPr>
          <a:lstStyle/>
          <a:p>
            <a:pPr algn="r"/>
            <a:r>
              <a:rPr lang="en-US" dirty="0"/>
              <a:t>Deconstructing </a:t>
            </a:r>
            <a:r>
              <a:rPr lang="en-US" dirty="0" err="1" smtClean="0"/>
              <a:t>IoT</a:t>
            </a:r>
            <a:r>
              <a:rPr lang="en-US" dirty="0" smtClean="0"/>
              <a:t>- Role of Middleware and Protocols</a:t>
            </a:r>
            <a:endParaRPr lang="en-US" dirty="0"/>
          </a:p>
        </p:txBody>
      </p:sp>
      <p:sp>
        <p:nvSpPr>
          <p:cNvPr id="5" name="Subtitle 4">
            <a:extLst>
              <a:ext uri="{FF2B5EF4-FFF2-40B4-BE49-F238E27FC236}">
                <a16:creationId xmlns:a16="http://schemas.microsoft.com/office/drawing/2014/main" id="{EDABC4E6-12A6-884A-8E42-F0173F6980C5}"/>
              </a:ext>
            </a:extLst>
          </p:cNvPr>
          <p:cNvSpPr>
            <a:spLocks noGrp="1"/>
          </p:cNvSpPr>
          <p:nvPr>
            <p:ph type="subTitle" idx="1"/>
          </p:nvPr>
        </p:nvSpPr>
        <p:spPr>
          <a:xfrm>
            <a:off x="7961258" y="4525347"/>
            <a:ext cx="3258675" cy="1737360"/>
          </a:xfrm>
        </p:spPr>
        <p:txBody>
          <a:bodyPr anchor="ctr">
            <a:normAutofit/>
          </a:bodyPr>
          <a:lstStyle/>
          <a:p>
            <a:pPr algn="l"/>
            <a:r>
              <a:rPr lang="en-US" dirty="0" smtClean="0"/>
              <a:t>Abhishek</a:t>
            </a:r>
            <a:endParaRPr lang="en-US" dirty="0"/>
          </a:p>
        </p:txBody>
      </p:sp>
      <p:sp>
        <p:nvSpPr>
          <p:cNvPr id="17" name="Oval 11">
            <a:extLst>
              <a:ext uri="{FF2B5EF4-FFF2-40B4-BE49-F238E27FC236}">
                <a16:creationId xmlns:a16="http://schemas.microsoft.com/office/drawing/2014/main" id="{6437D937-A7F1-4011-92B4-328E5BE1B1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225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1BED2-4E3E-43C8-BC49-7EEC9505EDCA}"/>
              </a:ext>
            </a:extLst>
          </p:cNvPr>
          <p:cNvSpPr>
            <a:spLocks noGrp="1"/>
          </p:cNvSpPr>
          <p:nvPr>
            <p:ph idx="1"/>
          </p:nvPr>
        </p:nvSpPr>
        <p:spPr/>
        <p:txBody>
          <a:bodyPr>
            <a:normAutofit/>
          </a:bodyPr>
          <a:lstStyle/>
          <a:p>
            <a:r>
              <a:rPr lang="en-US" dirty="0"/>
              <a:t>Low Power Wide Area Network (LPWAN) </a:t>
            </a:r>
          </a:p>
          <a:p>
            <a:r>
              <a:rPr lang="en-US" dirty="0"/>
              <a:t>Sensor Networks over Whitespaces (SNOW)</a:t>
            </a:r>
          </a:p>
          <a:p>
            <a:r>
              <a:rPr lang="en-US" dirty="0"/>
              <a:t>LPWAN offers low power, long range, low cost connectivity for IoT devices which can be realized in various kinds of physical layers</a:t>
            </a:r>
          </a:p>
          <a:p>
            <a:r>
              <a:rPr lang="en-US" dirty="0"/>
              <a:t>SNOW is a LPWAN technology borne out of academic research that exploits the unused spectrum of TV channels – the so called whitespaces – for long range, low power communication</a:t>
            </a:r>
          </a:p>
          <a:p>
            <a:r>
              <a:rPr lang="en-US" dirty="0"/>
              <a:t>ISM bands are often crowded while whitespaces are not, and in fact offer a wider spectrum</a:t>
            </a:r>
          </a:p>
          <a:p>
            <a:r>
              <a:rPr lang="en-US" dirty="0"/>
              <a:t>Practical deployment described in </a:t>
            </a:r>
            <a:r>
              <a:rPr lang="en-US" dirty="0">
                <a:hlinkClick r:id="rId2"/>
              </a:rPr>
              <a:t>http://www.cs.wayne.edu/saifullah/iotdi19.pdf</a:t>
            </a:r>
            <a:endParaRPr lang="en-US" dirty="0"/>
          </a:p>
          <a:p>
            <a:pPr lvl="1"/>
            <a:endParaRPr lang="en-US" dirty="0"/>
          </a:p>
          <a:p>
            <a:pPr marL="0" indent="0">
              <a:buNone/>
            </a:pPr>
            <a:endParaRPr lang="en-US" dirty="0"/>
          </a:p>
        </p:txBody>
      </p:sp>
      <p:sp>
        <p:nvSpPr>
          <p:cNvPr id="5" name="Title 1">
            <a:extLst>
              <a:ext uri="{FF2B5EF4-FFF2-40B4-BE49-F238E27FC236}">
                <a16:creationId xmlns:a16="http://schemas.microsoft.com/office/drawing/2014/main" id="{F0458112-5DB0-4CD3-B6CC-829849409F31}"/>
              </a:ext>
            </a:extLst>
          </p:cNvPr>
          <p:cNvSpPr>
            <a:spLocks noGrp="1"/>
          </p:cNvSpPr>
          <p:nvPr>
            <p:ph type="title"/>
          </p:nvPr>
        </p:nvSpPr>
        <p:spPr>
          <a:xfrm>
            <a:off x="166255" y="144134"/>
            <a:ext cx="11877963" cy="677903"/>
          </a:xfrm>
        </p:spPr>
        <p:txBody>
          <a:bodyPr/>
          <a:lstStyle/>
          <a:p>
            <a:pPr algn="ctr" defTabSz="342900"/>
            <a:r>
              <a:rPr lang="en-US" sz="3733" dirty="0" err="1">
                <a:solidFill>
                  <a:srgbClr val="FF0000"/>
                </a:solidFill>
                <a:latin typeface="Tahoma" pitchFamily="34" charset="0"/>
                <a:ea typeface="MS PGothic" pitchFamily="34" charset="-128"/>
                <a:cs typeface="Tahoma" pitchFamily="34" charset="0"/>
              </a:rPr>
              <a:t>IoT</a:t>
            </a:r>
            <a:r>
              <a:rPr lang="en-US" sz="3733" dirty="0">
                <a:solidFill>
                  <a:srgbClr val="FF0000"/>
                </a:solidFill>
                <a:latin typeface="Tahoma" pitchFamily="34" charset="0"/>
                <a:ea typeface="MS PGothic" pitchFamily="34" charset="-128"/>
                <a:cs typeface="Tahoma" pitchFamily="34" charset="0"/>
              </a:rPr>
              <a:t> Protocols – LPWAN/SNOW</a:t>
            </a:r>
          </a:p>
        </p:txBody>
      </p:sp>
    </p:spTree>
    <p:extLst>
      <p:ext uri="{BB962C8B-B14F-4D97-AF65-F5344CB8AC3E}">
        <p14:creationId xmlns:p14="http://schemas.microsoft.com/office/powerpoint/2010/main" val="23489048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1BED2-4E3E-43C8-BC49-7EEC9505EDCA}"/>
              </a:ext>
            </a:extLst>
          </p:cNvPr>
          <p:cNvSpPr>
            <a:spLocks noGrp="1"/>
          </p:cNvSpPr>
          <p:nvPr>
            <p:ph idx="1"/>
          </p:nvPr>
        </p:nvSpPr>
        <p:spPr/>
        <p:txBody>
          <a:bodyPr>
            <a:normAutofit/>
          </a:bodyPr>
          <a:lstStyle/>
          <a:p>
            <a:r>
              <a:rPr lang="en-US" dirty="0"/>
              <a:t>Wireless communication protocol meant primarily for home automation</a:t>
            </a:r>
          </a:p>
          <a:p>
            <a:r>
              <a:rPr lang="en-US" dirty="0"/>
              <a:t>Mesh network with low energy radio waves and no coordinator node</a:t>
            </a:r>
          </a:p>
          <a:p>
            <a:r>
              <a:rPr lang="en-US" dirty="0"/>
              <a:t>There is a Z-Wave alliance (</a:t>
            </a:r>
            <a:r>
              <a:rPr lang="en-US" dirty="0">
                <a:hlinkClick r:id="rId2"/>
              </a:rPr>
              <a:t>https://z-wavealliance.org/</a:t>
            </a:r>
            <a:r>
              <a:rPr lang="en-US" dirty="0"/>
              <a:t>)</a:t>
            </a:r>
          </a:p>
          <a:p>
            <a:r>
              <a:rPr lang="en-US" dirty="0"/>
              <a:t>Over 100 million products sold</a:t>
            </a:r>
          </a:p>
          <a:p>
            <a:pPr lvl="1"/>
            <a:r>
              <a:rPr lang="en-US" dirty="0"/>
              <a:t>Found in hotels, cruise ships, alarm companies, </a:t>
            </a:r>
            <a:r>
              <a:rPr lang="en-US" dirty="0" err="1"/>
              <a:t>etc</a:t>
            </a:r>
            <a:endParaRPr lang="en-US" dirty="0"/>
          </a:p>
          <a:p>
            <a:r>
              <a:rPr lang="en-US" dirty="0"/>
              <a:t>No interference from </a:t>
            </a:r>
            <a:r>
              <a:rPr lang="en-US" dirty="0" err="1"/>
              <a:t>WiFi</a:t>
            </a:r>
            <a:r>
              <a:rPr lang="en-US" dirty="0"/>
              <a:t>, Bluetooth, </a:t>
            </a:r>
            <a:r>
              <a:rPr lang="en-US" dirty="0" err="1"/>
              <a:t>etc</a:t>
            </a:r>
            <a:endParaRPr lang="en-US" dirty="0"/>
          </a:p>
          <a:p>
            <a:r>
              <a:rPr lang="en-US" dirty="0"/>
              <a:t>Meant to send short sized messages on half-duplex channels</a:t>
            </a:r>
          </a:p>
          <a:p>
            <a:r>
              <a:rPr lang="en-US" dirty="0"/>
              <a:t>Range: 30 meters indoors; 100 meters outdoors</a:t>
            </a:r>
          </a:p>
          <a:p>
            <a:r>
              <a:rPr lang="en-US" dirty="0"/>
              <a:t>Maximum nodes: 232 in a mesh</a:t>
            </a:r>
          </a:p>
        </p:txBody>
      </p:sp>
      <p:sp>
        <p:nvSpPr>
          <p:cNvPr id="5" name="Title 1">
            <a:extLst>
              <a:ext uri="{FF2B5EF4-FFF2-40B4-BE49-F238E27FC236}">
                <a16:creationId xmlns:a16="http://schemas.microsoft.com/office/drawing/2014/main" id="{F0458112-5DB0-4CD3-B6CC-829849409F31}"/>
              </a:ext>
            </a:extLst>
          </p:cNvPr>
          <p:cNvSpPr>
            <a:spLocks noGrp="1"/>
          </p:cNvSpPr>
          <p:nvPr>
            <p:ph type="title"/>
          </p:nvPr>
        </p:nvSpPr>
        <p:spPr>
          <a:xfrm>
            <a:off x="166255" y="144134"/>
            <a:ext cx="11877963" cy="677903"/>
          </a:xfrm>
        </p:spPr>
        <p:txBody>
          <a:bodyPr/>
          <a:lstStyle/>
          <a:p>
            <a:pPr algn="ctr" defTabSz="342900"/>
            <a:r>
              <a:rPr lang="en-US" sz="3733" dirty="0" err="1">
                <a:solidFill>
                  <a:srgbClr val="FF0000"/>
                </a:solidFill>
                <a:latin typeface="Tahoma" pitchFamily="34" charset="0"/>
                <a:ea typeface="MS PGothic" pitchFamily="34" charset="-128"/>
                <a:cs typeface="Tahoma" pitchFamily="34" charset="0"/>
              </a:rPr>
              <a:t>IoT</a:t>
            </a:r>
            <a:r>
              <a:rPr lang="en-US" sz="3733" dirty="0">
                <a:solidFill>
                  <a:srgbClr val="FF0000"/>
                </a:solidFill>
                <a:latin typeface="Tahoma" pitchFamily="34" charset="0"/>
                <a:ea typeface="MS PGothic" pitchFamily="34" charset="-128"/>
                <a:cs typeface="Tahoma" pitchFamily="34" charset="0"/>
              </a:rPr>
              <a:t> Protocols – Z-Wave</a:t>
            </a:r>
          </a:p>
        </p:txBody>
      </p:sp>
      <p:sp>
        <p:nvSpPr>
          <p:cNvPr id="6" name="Rectangle 5"/>
          <p:cNvSpPr/>
          <p:nvPr/>
        </p:nvSpPr>
        <p:spPr>
          <a:xfrm>
            <a:off x="8771938" y="6065837"/>
            <a:ext cx="2646815" cy="369332"/>
          </a:xfrm>
          <a:prstGeom prst="rect">
            <a:avLst/>
          </a:prstGeom>
        </p:spPr>
        <p:txBody>
          <a:bodyPr wrap="none">
            <a:spAutoFit/>
          </a:bodyPr>
          <a:lstStyle/>
          <a:p>
            <a:r>
              <a:rPr lang="en-US" dirty="0">
                <a:hlinkClick r:id="rId3"/>
              </a:rPr>
              <a:t>https://www.z-wave.com/</a:t>
            </a:r>
            <a:endParaRPr lang="en-US" dirty="0"/>
          </a:p>
        </p:txBody>
      </p:sp>
    </p:spTree>
    <p:extLst>
      <p:ext uri="{BB962C8B-B14F-4D97-AF65-F5344CB8AC3E}">
        <p14:creationId xmlns:p14="http://schemas.microsoft.com/office/powerpoint/2010/main" val="10699964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1BED2-4E3E-43C8-BC49-7EEC9505EDCA}"/>
              </a:ext>
            </a:extLst>
          </p:cNvPr>
          <p:cNvSpPr>
            <a:spLocks noGrp="1"/>
          </p:cNvSpPr>
          <p:nvPr>
            <p:ph idx="1"/>
          </p:nvPr>
        </p:nvSpPr>
        <p:spPr/>
        <p:txBody>
          <a:bodyPr>
            <a:normAutofit/>
          </a:bodyPr>
          <a:lstStyle/>
          <a:p>
            <a:r>
              <a:rPr lang="en-US" dirty="0"/>
              <a:t>Rolling out a global </a:t>
            </a:r>
            <a:r>
              <a:rPr lang="en-US" dirty="0" err="1"/>
              <a:t>IoT</a:t>
            </a:r>
            <a:r>
              <a:rPr lang="en-US" dirty="0"/>
              <a:t> network</a:t>
            </a:r>
          </a:p>
          <a:p>
            <a:r>
              <a:rPr lang="en-US" dirty="0"/>
              <a:t>Software-based communication where all the complexity is managed in the Cloud rather than the devices</a:t>
            </a:r>
          </a:p>
          <a:p>
            <a:r>
              <a:rPr lang="en-US" dirty="0"/>
              <a:t>Uses ultra narrow band (200 KHz of publicly available band)</a:t>
            </a:r>
          </a:p>
          <a:p>
            <a:r>
              <a:rPr lang="en-US" dirty="0"/>
              <a:t>Lightweight protocol, small message sizes</a:t>
            </a:r>
          </a:p>
          <a:p>
            <a:r>
              <a:rPr lang="en-US" dirty="0"/>
              <a:t>Star network</a:t>
            </a:r>
          </a:p>
          <a:p>
            <a:pPr lvl="1"/>
            <a:endParaRPr lang="en-US" dirty="0"/>
          </a:p>
          <a:p>
            <a:pPr lvl="1"/>
            <a:endParaRPr lang="en-US" dirty="0"/>
          </a:p>
          <a:p>
            <a:pPr marL="0" indent="0">
              <a:buNone/>
            </a:pPr>
            <a:endParaRPr lang="en-US" dirty="0"/>
          </a:p>
        </p:txBody>
      </p:sp>
      <p:sp>
        <p:nvSpPr>
          <p:cNvPr id="5" name="Title 1">
            <a:extLst>
              <a:ext uri="{FF2B5EF4-FFF2-40B4-BE49-F238E27FC236}">
                <a16:creationId xmlns:a16="http://schemas.microsoft.com/office/drawing/2014/main" id="{F0458112-5DB0-4CD3-B6CC-829849409F31}"/>
              </a:ext>
            </a:extLst>
          </p:cNvPr>
          <p:cNvSpPr>
            <a:spLocks noGrp="1"/>
          </p:cNvSpPr>
          <p:nvPr>
            <p:ph type="title"/>
          </p:nvPr>
        </p:nvSpPr>
        <p:spPr>
          <a:xfrm>
            <a:off x="166255" y="144134"/>
            <a:ext cx="11877963" cy="677903"/>
          </a:xfrm>
        </p:spPr>
        <p:txBody>
          <a:bodyPr/>
          <a:lstStyle/>
          <a:p>
            <a:pPr algn="ctr" defTabSz="342900"/>
            <a:r>
              <a:rPr lang="en-US" sz="3733" dirty="0" err="1">
                <a:solidFill>
                  <a:srgbClr val="FF0000"/>
                </a:solidFill>
                <a:latin typeface="Tahoma" pitchFamily="34" charset="0"/>
                <a:ea typeface="MS PGothic" pitchFamily="34" charset="-128"/>
                <a:cs typeface="Tahoma" pitchFamily="34" charset="0"/>
              </a:rPr>
              <a:t>IoT</a:t>
            </a:r>
            <a:r>
              <a:rPr lang="en-US" sz="3733" dirty="0">
                <a:solidFill>
                  <a:srgbClr val="FF0000"/>
                </a:solidFill>
                <a:latin typeface="Tahoma" pitchFamily="34" charset="0"/>
                <a:ea typeface="MS PGothic" pitchFamily="34" charset="-128"/>
                <a:cs typeface="Tahoma" pitchFamily="34" charset="0"/>
              </a:rPr>
              <a:t> Protocols – </a:t>
            </a:r>
            <a:r>
              <a:rPr lang="en-US" sz="3733" dirty="0" err="1">
                <a:solidFill>
                  <a:srgbClr val="FF0000"/>
                </a:solidFill>
                <a:latin typeface="Tahoma" pitchFamily="34" charset="0"/>
                <a:ea typeface="MS PGothic" pitchFamily="34" charset="-128"/>
                <a:cs typeface="Tahoma" pitchFamily="34" charset="0"/>
              </a:rPr>
              <a:t>SigFox</a:t>
            </a:r>
            <a:endParaRPr lang="en-US" sz="3733" dirty="0">
              <a:solidFill>
                <a:srgbClr val="FF0000"/>
              </a:solidFill>
              <a:latin typeface="Tahoma" pitchFamily="34" charset="0"/>
              <a:ea typeface="MS PGothic" pitchFamily="34" charset="-128"/>
              <a:cs typeface="Tahoma" pitchFamily="34" charset="0"/>
            </a:endParaRPr>
          </a:p>
        </p:txBody>
      </p:sp>
      <p:sp>
        <p:nvSpPr>
          <p:cNvPr id="6" name="Rectangle 5"/>
          <p:cNvSpPr/>
          <p:nvPr/>
        </p:nvSpPr>
        <p:spPr>
          <a:xfrm>
            <a:off x="5218633" y="5853277"/>
            <a:ext cx="5744842" cy="369332"/>
          </a:xfrm>
          <a:prstGeom prst="rect">
            <a:avLst/>
          </a:prstGeom>
        </p:spPr>
        <p:txBody>
          <a:bodyPr wrap="none">
            <a:spAutoFit/>
          </a:bodyPr>
          <a:lstStyle/>
          <a:p>
            <a:r>
              <a:rPr lang="en-US" dirty="0">
                <a:hlinkClick r:id="rId2"/>
              </a:rPr>
              <a:t>https://www.sigfox.com/en/sigfox-iot-technology-overview</a:t>
            </a:r>
            <a:endParaRPr lang="en-US" dirty="0"/>
          </a:p>
        </p:txBody>
      </p:sp>
    </p:spTree>
    <p:extLst>
      <p:ext uri="{BB962C8B-B14F-4D97-AF65-F5344CB8AC3E}">
        <p14:creationId xmlns:p14="http://schemas.microsoft.com/office/powerpoint/2010/main" val="28067810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1BED2-4E3E-43C8-BC49-7EEC9505EDCA}"/>
              </a:ext>
            </a:extLst>
          </p:cNvPr>
          <p:cNvSpPr>
            <a:spLocks noGrp="1"/>
          </p:cNvSpPr>
          <p:nvPr>
            <p:ph idx="1"/>
          </p:nvPr>
        </p:nvSpPr>
        <p:spPr/>
        <p:txBody>
          <a:bodyPr>
            <a:normAutofit fontScale="92500" lnSpcReduction="20000"/>
          </a:bodyPr>
          <a:lstStyle/>
          <a:p>
            <a:r>
              <a:rPr lang="en-US" dirty="0"/>
              <a:t>For contactless communication between devices like smartphones</a:t>
            </a:r>
          </a:p>
          <a:p>
            <a:r>
              <a:rPr lang="en-US" dirty="0"/>
              <a:t>One can just wave one device over another device that is also NFC-enabled and information can be transmitted between them without the need for connection setup</a:t>
            </a:r>
          </a:p>
          <a:p>
            <a:r>
              <a:rPr lang="en-US" dirty="0"/>
              <a:t>Essentially, a radio frequency current is established between the two communicating devices</a:t>
            </a:r>
          </a:p>
          <a:p>
            <a:r>
              <a:rPr lang="en-US" dirty="0"/>
              <a:t>NFC is a subset of RFID and uses 13.56MHz frequency</a:t>
            </a:r>
          </a:p>
          <a:p>
            <a:r>
              <a:rPr lang="en-US" dirty="0"/>
              <a:t>A typical communication involves a “reader” or “interrogator” node communicating with a “passive” node</a:t>
            </a:r>
          </a:p>
          <a:p>
            <a:pPr lvl="1"/>
            <a:r>
              <a:rPr lang="en-US" dirty="0"/>
              <a:t>Useful in boarding subway trains, paying bills in grocery stores, </a:t>
            </a:r>
            <a:r>
              <a:rPr lang="en-US" dirty="0" err="1"/>
              <a:t>etc</a:t>
            </a:r>
            <a:r>
              <a:rPr lang="en-US" dirty="0"/>
              <a:t> all from a single device</a:t>
            </a:r>
          </a:p>
          <a:p>
            <a:pPr lvl="1"/>
            <a:r>
              <a:rPr lang="en-US" dirty="0"/>
              <a:t>Used in Apple Pay, Android Pay, Samsung Pay</a:t>
            </a:r>
          </a:p>
          <a:p>
            <a:r>
              <a:rPr lang="en-US" dirty="0"/>
              <a:t>NFC-based payments are dynamically encrypted making them secure</a:t>
            </a:r>
          </a:p>
          <a:p>
            <a:r>
              <a:rPr lang="en-US" dirty="0"/>
              <a:t>EMV (</a:t>
            </a:r>
            <a:r>
              <a:rPr lang="en-US" dirty="0" err="1"/>
              <a:t>Europay</a:t>
            </a:r>
            <a:r>
              <a:rPr lang="en-US" dirty="0"/>
              <a:t>, Mastercard and Visa) is different from NFC and is the credit card chip technology</a:t>
            </a:r>
          </a:p>
        </p:txBody>
      </p:sp>
      <p:sp>
        <p:nvSpPr>
          <p:cNvPr id="5" name="Title 1">
            <a:extLst>
              <a:ext uri="{FF2B5EF4-FFF2-40B4-BE49-F238E27FC236}">
                <a16:creationId xmlns:a16="http://schemas.microsoft.com/office/drawing/2014/main" id="{F0458112-5DB0-4CD3-B6CC-829849409F31}"/>
              </a:ext>
            </a:extLst>
          </p:cNvPr>
          <p:cNvSpPr>
            <a:spLocks noGrp="1"/>
          </p:cNvSpPr>
          <p:nvPr>
            <p:ph type="title"/>
          </p:nvPr>
        </p:nvSpPr>
        <p:spPr>
          <a:xfrm>
            <a:off x="166255" y="144134"/>
            <a:ext cx="11877963" cy="677903"/>
          </a:xfrm>
        </p:spPr>
        <p:txBody>
          <a:bodyPr/>
          <a:lstStyle/>
          <a:p>
            <a:pPr algn="ctr" defTabSz="342900"/>
            <a:r>
              <a:rPr lang="en-US" sz="3733" dirty="0" err="1">
                <a:solidFill>
                  <a:srgbClr val="FF0000"/>
                </a:solidFill>
                <a:latin typeface="Tahoma" pitchFamily="34" charset="0"/>
                <a:ea typeface="MS PGothic" pitchFamily="34" charset="-128"/>
                <a:cs typeface="Tahoma" pitchFamily="34" charset="0"/>
              </a:rPr>
              <a:t>IoT</a:t>
            </a:r>
            <a:r>
              <a:rPr lang="en-US" sz="3733" dirty="0">
                <a:solidFill>
                  <a:srgbClr val="FF0000"/>
                </a:solidFill>
                <a:latin typeface="Tahoma" pitchFamily="34" charset="0"/>
                <a:ea typeface="MS PGothic" pitchFamily="34" charset="-128"/>
                <a:cs typeface="Tahoma" pitchFamily="34" charset="0"/>
              </a:rPr>
              <a:t> Protocols – NFC </a:t>
            </a:r>
            <a:r>
              <a:rPr lang="en-US" sz="3733" dirty="0">
                <a:solidFill>
                  <a:srgbClr val="FF0000"/>
                </a:solidFill>
                <a:latin typeface="Tahoma" pitchFamily="34" charset="0"/>
                <a:ea typeface="MS PGothic" pitchFamily="34" charset="-128"/>
                <a:cs typeface="Tahoma" pitchFamily="34" charset="0"/>
              </a:rPr>
              <a:t>(Near Field Communications)</a:t>
            </a:r>
          </a:p>
        </p:txBody>
      </p:sp>
      <p:sp>
        <p:nvSpPr>
          <p:cNvPr id="6" name="Rectangle 5"/>
          <p:cNvSpPr/>
          <p:nvPr/>
        </p:nvSpPr>
        <p:spPr>
          <a:xfrm>
            <a:off x="7853188" y="6356988"/>
            <a:ext cx="3486788" cy="369332"/>
          </a:xfrm>
          <a:prstGeom prst="rect">
            <a:avLst/>
          </a:prstGeom>
        </p:spPr>
        <p:txBody>
          <a:bodyPr wrap="none">
            <a:spAutoFit/>
          </a:bodyPr>
          <a:lstStyle/>
          <a:p>
            <a:r>
              <a:rPr lang="en-US" dirty="0">
                <a:hlinkClick r:id="rId2"/>
              </a:rPr>
              <a:t>http://nearfieldcommunication.org</a:t>
            </a:r>
            <a:endParaRPr lang="en-US" dirty="0"/>
          </a:p>
        </p:txBody>
      </p:sp>
    </p:spTree>
    <p:extLst>
      <p:ext uri="{BB962C8B-B14F-4D97-AF65-F5344CB8AC3E}">
        <p14:creationId xmlns:p14="http://schemas.microsoft.com/office/powerpoint/2010/main" val="4832708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B52AED-DE95-434D-B04E-7DFF68DBCE7F}"/>
              </a:ext>
            </a:extLst>
          </p:cNvPr>
          <p:cNvSpPr txBox="1"/>
          <p:nvPr/>
        </p:nvSpPr>
        <p:spPr>
          <a:xfrm>
            <a:off x="1409351" y="6409189"/>
            <a:ext cx="8502392" cy="369332"/>
          </a:xfrm>
          <a:prstGeom prst="rect">
            <a:avLst/>
          </a:prstGeom>
          <a:noFill/>
        </p:spPr>
        <p:txBody>
          <a:bodyPr wrap="none" rtlCol="0">
            <a:spAutoFit/>
          </a:bodyPr>
          <a:lstStyle/>
          <a:p>
            <a:r>
              <a:rPr lang="en-US" dirty="0"/>
              <a:t>Source: </a:t>
            </a:r>
            <a:r>
              <a:rPr lang="en-US" dirty="0">
                <a:hlinkClick r:id="rId3"/>
              </a:rPr>
              <a:t>https://www.networkworld.com/article/3196191/wifi-s-evolving-role-in-iot.html</a:t>
            </a:r>
            <a:endParaRPr lang="en-US" dirty="0"/>
          </a:p>
        </p:txBody>
      </p:sp>
      <p:pic>
        <p:nvPicPr>
          <p:cNvPr id="1026" name="Picture 2" descr="https://images.techhive.com/images/article/2017/05/wif-for-iot-technologies-100722297-orig.jpg">
            <a:extLst>
              <a:ext uri="{FF2B5EF4-FFF2-40B4-BE49-F238E27FC236}">
                <a16:creationId xmlns:a16="http://schemas.microsoft.com/office/drawing/2014/main" id="{03689641-EFA1-4CCA-9C8B-4DDBB41B3BED}"/>
              </a:ext>
            </a:extLst>
          </p:cNvPr>
          <p:cNvPicPr>
            <a:picLocks noGrp="1" noChangeAspect="1" noChangeArrowheads="1"/>
          </p:cNvPicPr>
          <p:nvPr>
            <p:ph idx="1"/>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65067" y="48620"/>
            <a:ext cx="9582743" cy="636056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F0458112-5DB0-4CD3-B6CC-829849409F31}"/>
              </a:ext>
            </a:extLst>
          </p:cNvPr>
          <p:cNvSpPr>
            <a:spLocks noGrp="1"/>
          </p:cNvSpPr>
          <p:nvPr>
            <p:ph type="title"/>
          </p:nvPr>
        </p:nvSpPr>
        <p:spPr>
          <a:xfrm>
            <a:off x="4695662" y="1439534"/>
            <a:ext cx="11877963" cy="677903"/>
          </a:xfrm>
        </p:spPr>
        <p:txBody>
          <a:bodyPr/>
          <a:lstStyle/>
          <a:p>
            <a:pPr algn="ctr" defTabSz="342900"/>
            <a:r>
              <a:rPr lang="en-US" sz="3733" dirty="0">
                <a:solidFill>
                  <a:srgbClr val="FF0000"/>
                </a:solidFill>
                <a:latin typeface="Tahoma" pitchFamily="34" charset="0"/>
                <a:ea typeface="MS PGothic" pitchFamily="34" charset="-128"/>
                <a:cs typeface="Tahoma" pitchFamily="34" charset="0"/>
              </a:rPr>
              <a:t>IoT Protocols –</a:t>
            </a:r>
            <a:br>
              <a:rPr lang="en-US" sz="3733" dirty="0">
                <a:solidFill>
                  <a:srgbClr val="FF0000"/>
                </a:solidFill>
                <a:latin typeface="Tahoma" pitchFamily="34" charset="0"/>
                <a:ea typeface="MS PGothic" pitchFamily="34" charset="-128"/>
                <a:cs typeface="Tahoma" pitchFamily="34" charset="0"/>
              </a:rPr>
            </a:br>
            <a:r>
              <a:rPr lang="en-US" sz="3733" dirty="0">
                <a:solidFill>
                  <a:srgbClr val="FF0000"/>
                </a:solidFill>
                <a:latin typeface="Tahoma" pitchFamily="34" charset="0"/>
                <a:ea typeface="MS PGothic" pitchFamily="34" charset="-128"/>
                <a:cs typeface="Tahoma" pitchFamily="34" charset="0"/>
              </a:rPr>
              <a:t> Comparison</a:t>
            </a:r>
          </a:p>
        </p:txBody>
      </p:sp>
    </p:spTree>
    <p:extLst>
      <p:ext uri="{BB962C8B-B14F-4D97-AF65-F5344CB8AC3E}">
        <p14:creationId xmlns:p14="http://schemas.microsoft.com/office/powerpoint/2010/main" val="16344160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559AE206-7EBA-4D33-8BC9-9D8158553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0C035FED-50C4-1640-9017-FCD3508BDB5E}"/>
              </a:ext>
            </a:extLst>
          </p:cNvPr>
          <p:cNvSpPr>
            <a:spLocks noGrp="1"/>
          </p:cNvSpPr>
          <p:nvPr>
            <p:ph type="ctrTitle"/>
          </p:nvPr>
        </p:nvSpPr>
        <p:spPr>
          <a:xfrm>
            <a:off x="1" y="4185481"/>
            <a:ext cx="7655302" cy="1737360"/>
          </a:xfrm>
        </p:spPr>
        <p:txBody>
          <a:bodyPr anchor="ctr">
            <a:normAutofit/>
          </a:bodyPr>
          <a:lstStyle/>
          <a:p>
            <a:pPr algn="r"/>
            <a:r>
              <a:rPr lang="en-US" dirty="0"/>
              <a:t/>
            </a:r>
            <a:br>
              <a:rPr lang="en-US" dirty="0"/>
            </a:br>
            <a:r>
              <a:rPr lang="en-US" dirty="0" err="1" smtClean="0"/>
              <a:t>IoT</a:t>
            </a:r>
            <a:r>
              <a:rPr lang="en-US" dirty="0" smtClean="0"/>
              <a:t> Middleware</a:t>
            </a:r>
            <a:endParaRPr lang="en-US" dirty="0"/>
          </a:p>
        </p:txBody>
      </p:sp>
      <p:sp>
        <p:nvSpPr>
          <p:cNvPr id="17" name="Oval 11">
            <a:extLst>
              <a:ext uri="{FF2B5EF4-FFF2-40B4-BE49-F238E27FC236}">
                <a16:creationId xmlns:a16="http://schemas.microsoft.com/office/drawing/2014/main" id="{6437D937-A7F1-4011-92B4-328E5BE1B1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2" name="Subtitle 1"/>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81010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8ED25-273C-4F65-A78A-BE7C2F990E74}"/>
              </a:ext>
            </a:extLst>
          </p:cNvPr>
          <p:cNvSpPr>
            <a:spLocks noGrp="1"/>
          </p:cNvSpPr>
          <p:nvPr>
            <p:ph type="title"/>
          </p:nvPr>
        </p:nvSpPr>
        <p:spPr/>
        <p:txBody>
          <a:bodyPr/>
          <a:lstStyle/>
          <a:p>
            <a:pPr algn="ctr" defTabSz="342900"/>
            <a:r>
              <a:rPr lang="en-US" sz="3733" dirty="0">
                <a:solidFill>
                  <a:srgbClr val="FF0000"/>
                </a:solidFill>
                <a:latin typeface="Tahoma" pitchFamily="34" charset="0"/>
                <a:ea typeface="MS PGothic" pitchFamily="34" charset="-128"/>
                <a:cs typeface="Tahoma" pitchFamily="34" charset="0"/>
              </a:rPr>
              <a:t>What is middleware</a:t>
            </a:r>
          </a:p>
        </p:txBody>
      </p:sp>
      <p:sp>
        <p:nvSpPr>
          <p:cNvPr id="3" name="Content Placeholder 2">
            <a:extLst>
              <a:ext uri="{FF2B5EF4-FFF2-40B4-BE49-F238E27FC236}">
                <a16:creationId xmlns:a16="http://schemas.microsoft.com/office/drawing/2014/main" id="{17385D61-DF84-4370-A447-4BEC8A804D47}"/>
              </a:ext>
            </a:extLst>
          </p:cNvPr>
          <p:cNvSpPr>
            <a:spLocks noGrp="1"/>
          </p:cNvSpPr>
          <p:nvPr>
            <p:ph idx="1"/>
          </p:nvPr>
        </p:nvSpPr>
        <p:spPr/>
        <p:txBody>
          <a:bodyPr/>
          <a:lstStyle/>
          <a:p>
            <a:r>
              <a:rPr lang="en-US" dirty="0"/>
              <a:t>Distributed applications written with socket can become cumbersome.</a:t>
            </a:r>
          </a:p>
          <a:p>
            <a:r>
              <a:rPr lang="en-US" dirty="0"/>
              <a:t>There are a few problems that must always be solved.</a:t>
            </a:r>
          </a:p>
          <a:p>
            <a:pPr lvl="1"/>
            <a:r>
              <a:rPr lang="en-US" dirty="0"/>
              <a:t>Hardwiring target addresses – a client needs to know the server IP</a:t>
            </a:r>
          </a:p>
          <a:p>
            <a:pPr lvl="1"/>
            <a:r>
              <a:rPr lang="en-US" dirty="0"/>
              <a:t>Typical protocol is A sends data to B, then B replies while A waits and then then A responds back.</a:t>
            </a:r>
          </a:p>
          <a:p>
            <a:pPr lvl="1"/>
            <a:r>
              <a:rPr lang="en-US" dirty="0"/>
              <a:t>Data marshalling problem. How do you decide what is the on-the wire protocol.</a:t>
            </a:r>
          </a:p>
          <a:p>
            <a:pPr lvl="1"/>
            <a:r>
              <a:rPr lang="en-US" dirty="0"/>
              <a:t>Can we abstract away the gory details of the communication from the computation aspect of the distributed application?</a:t>
            </a:r>
          </a:p>
        </p:txBody>
      </p:sp>
    </p:spTree>
    <p:extLst>
      <p:ext uri="{BB962C8B-B14F-4D97-AF65-F5344CB8AC3E}">
        <p14:creationId xmlns:p14="http://schemas.microsoft.com/office/powerpoint/2010/main" val="3530643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86FEC-1812-44D7-9450-86D28A80CC0F}"/>
              </a:ext>
            </a:extLst>
          </p:cNvPr>
          <p:cNvSpPr>
            <a:spLocks noGrp="1"/>
          </p:cNvSpPr>
          <p:nvPr>
            <p:ph type="title"/>
          </p:nvPr>
        </p:nvSpPr>
        <p:spPr/>
        <p:txBody>
          <a:bodyPr/>
          <a:lstStyle/>
          <a:p>
            <a:pPr algn="ctr" defTabSz="342900"/>
            <a:r>
              <a:rPr lang="en-US" sz="3733" dirty="0">
                <a:solidFill>
                  <a:srgbClr val="FF0000"/>
                </a:solidFill>
                <a:latin typeface="Tahoma" pitchFamily="34" charset="0"/>
                <a:ea typeface="MS PGothic" pitchFamily="34" charset="-128"/>
                <a:cs typeface="Tahoma" pitchFamily="34" charset="0"/>
              </a:rPr>
              <a:t>What is middleware</a:t>
            </a:r>
          </a:p>
        </p:txBody>
      </p:sp>
      <p:sp>
        <p:nvSpPr>
          <p:cNvPr id="3" name="Content Placeholder 2">
            <a:extLst>
              <a:ext uri="{FF2B5EF4-FFF2-40B4-BE49-F238E27FC236}">
                <a16:creationId xmlns:a16="http://schemas.microsoft.com/office/drawing/2014/main" id="{E3EE0970-C6E3-4F03-B7C4-2733FE26BC84}"/>
              </a:ext>
            </a:extLst>
          </p:cNvPr>
          <p:cNvSpPr>
            <a:spLocks noGrp="1"/>
          </p:cNvSpPr>
          <p:nvPr>
            <p:ph idx="1"/>
          </p:nvPr>
        </p:nvSpPr>
        <p:spPr/>
        <p:txBody>
          <a:bodyPr/>
          <a:lstStyle/>
          <a:p>
            <a:r>
              <a:rPr lang="en-US" dirty="0"/>
              <a:t>Think of middleware as a combination of services [external processes] and libraries that solves the problems of slide 2.</a:t>
            </a:r>
          </a:p>
          <a:p>
            <a:pPr lvl="1"/>
            <a:r>
              <a:rPr lang="en-US" dirty="0"/>
              <a:t>Services provided can be</a:t>
            </a:r>
          </a:p>
          <a:p>
            <a:pPr lvl="2"/>
            <a:r>
              <a:rPr lang="en-US" dirty="0"/>
              <a:t>Discovery – automatic wiring of clients and servers</a:t>
            </a:r>
          </a:p>
          <a:p>
            <a:pPr lvl="2"/>
            <a:r>
              <a:rPr lang="en-US" dirty="0"/>
              <a:t>Improved fault tolerance and restart of dead processes.</a:t>
            </a:r>
          </a:p>
          <a:p>
            <a:pPr lvl="2"/>
            <a:r>
              <a:rPr lang="en-US" dirty="0"/>
              <a:t>End to End Quality of service Management, etc.</a:t>
            </a:r>
          </a:p>
          <a:p>
            <a:pPr lvl="1"/>
            <a:r>
              <a:rPr lang="en-US" dirty="0"/>
              <a:t>The library can provide</a:t>
            </a:r>
          </a:p>
          <a:p>
            <a:pPr lvl="2"/>
            <a:r>
              <a:rPr lang="en-US" dirty="0"/>
              <a:t>Core communication design patterns [we will talk about it]</a:t>
            </a:r>
          </a:p>
          <a:p>
            <a:pPr lvl="2"/>
            <a:r>
              <a:rPr lang="en-US" dirty="0"/>
              <a:t>Automatic encoding and decoding of messages</a:t>
            </a:r>
          </a:p>
          <a:p>
            <a:pPr lvl="2"/>
            <a:r>
              <a:rPr lang="en-US" dirty="0"/>
              <a:t>Provide callback for invoking a function when data is received.</a:t>
            </a:r>
          </a:p>
          <a:p>
            <a:pPr lvl="2"/>
            <a:r>
              <a:rPr lang="en-US" dirty="0"/>
              <a:t>Advanced buffering capabilities to allow handover of certain tasks to the middleware</a:t>
            </a:r>
          </a:p>
          <a:p>
            <a:pPr lvl="3"/>
            <a:r>
              <a:rPr lang="en-US" dirty="0"/>
              <a:t>For example, connection set is managed by several threads running in background in zero MQ </a:t>
            </a:r>
          </a:p>
        </p:txBody>
      </p:sp>
    </p:spTree>
    <p:extLst>
      <p:ext uri="{BB962C8B-B14F-4D97-AF65-F5344CB8AC3E}">
        <p14:creationId xmlns:p14="http://schemas.microsoft.com/office/powerpoint/2010/main" val="2046974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D53CE-03C0-407B-A20E-0485983B8DE9}"/>
              </a:ext>
            </a:extLst>
          </p:cNvPr>
          <p:cNvSpPr>
            <a:spLocks noGrp="1"/>
          </p:cNvSpPr>
          <p:nvPr>
            <p:ph type="title"/>
          </p:nvPr>
        </p:nvSpPr>
        <p:spPr/>
        <p:txBody>
          <a:bodyPr/>
          <a:lstStyle/>
          <a:p>
            <a:pPr algn="ctr" defTabSz="342900"/>
            <a:r>
              <a:rPr lang="en-US" sz="3733" dirty="0">
                <a:solidFill>
                  <a:srgbClr val="FF0000"/>
                </a:solidFill>
                <a:latin typeface="Tahoma" pitchFamily="34" charset="0"/>
                <a:ea typeface="MS PGothic" pitchFamily="34" charset="-128"/>
                <a:cs typeface="Tahoma" pitchFamily="34" charset="0"/>
              </a:rPr>
              <a:t>Communication Patterns</a:t>
            </a:r>
          </a:p>
        </p:txBody>
      </p:sp>
      <p:sp>
        <p:nvSpPr>
          <p:cNvPr id="3" name="Content Placeholder 2">
            <a:extLst>
              <a:ext uri="{FF2B5EF4-FFF2-40B4-BE49-F238E27FC236}">
                <a16:creationId xmlns:a16="http://schemas.microsoft.com/office/drawing/2014/main" id="{DD44FF94-7605-4D97-BA40-DBFA17C5B684}"/>
              </a:ext>
            </a:extLst>
          </p:cNvPr>
          <p:cNvSpPr>
            <a:spLocks noGrp="1"/>
          </p:cNvSpPr>
          <p:nvPr>
            <p:ph idx="1"/>
          </p:nvPr>
        </p:nvSpPr>
        <p:spPr/>
        <p:txBody>
          <a:bodyPr/>
          <a:lstStyle/>
          <a:p>
            <a:r>
              <a:rPr lang="en-US" dirty="0"/>
              <a:t>Communication patterns can be generally divided into two groups</a:t>
            </a:r>
          </a:p>
          <a:p>
            <a:pPr lvl="1"/>
            <a:r>
              <a:rPr lang="en-US" dirty="0"/>
              <a:t>Asynchronous Interaction – The parties do not wait for a response and computation can start without waiting for communication to finish.</a:t>
            </a:r>
          </a:p>
          <a:p>
            <a:pPr lvl="1"/>
            <a:r>
              <a:rPr lang="en-US" dirty="0"/>
              <a:t>Synchronous Interaction  - Computation is blocked to ensure that the communication finishes.</a:t>
            </a:r>
          </a:p>
          <a:p>
            <a:r>
              <a:rPr lang="en-US" dirty="0"/>
              <a:t>Asynchronous Interaction</a:t>
            </a:r>
          </a:p>
          <a:p>
            <a:pPr lvl="1"/>
            <a:r>
              <a:rPr lang="en-US" dirty="0"/>
              <a:t>Publish/Subscribe</a:t>
            </a:r>
          </a:p>
          <a:p>
            <a:pPr lvl="1"/>
            <a:r>
              <a:rPr lang="en-US" dirty="0" err="1"/>
              <a:t>Async</a:t>
            </a:r>
            <a:r>
              <a:rPr lang="en-US" dirty="0"/>
              <a:t> request reply</a:t>
            </a:r>
          </a:p>
          <a:p>
            <a:r>
              <a:rPr lang="en-US" dirty="0"/>
              <a:t>Synchronous Interaction</a:t>
            </a:r>
          </a:p>
          <a:p>
            <a:pPr lvl="1"/>
            <a:r>
              <a:rPr lang="en-US" dirty="0"/>
              <a:t>Request Reply</a:t>
            </a:r>
          </a:p>
        </p:txBody>
      </p:sp>
    </p:spTree>
    <p:extLst>
      <p:ext uri="{BB962C8B-B14F-4D97-AF65-F5344CB8AC3E}">
        <p14:creationId xmlns:p14="http://schemas.microsoft.com/office/powerpoint/2010/main" val="1002470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329D1240-076B-4E31-ABA0-9C9F28780464}"/>
              </a:ext>
            </a:extLst>
          </p:cNvPr>
          <p:cNvSpPr>
            <a:spLocks noGrp="1" noChangeArrowheads="1"/>
          </p:cNvSpPr>
          <p:nvPr>
            <p:ph type="title"/>
          </p:nvPr>
        </p:nvSpPr>
        <p:spPr/>
        <p:txBody>
          <a:bodyPr/>
          <a:lstStyle/>
          <a:p>
            <a:r>
              <a:rPr lang="en-US" altLang="zh-TW" sz="4000"/>
              <a:t>What is a Publish/Subscribe System?</a:t>
            </a:r>
          </a:p>
        </p:txBody>
      </p:sp>
      <p:sp>
        <p:nvSpPr>
          <p:cNvPr id="34819" name="Rectangle 3">
            <a:extLst>
              <a:ext uri="{FF2B5EF4-FFF2-40B4-BE49-F238E27FC236}">
                <a16:creationId xmlns:a16="http://schemas.microsoft.com/office/drawing/2014/main" id="{3063FFC5-F43D-4317-B531-073F0659BDCD}"/>
              </a:ext>
            </a:extLst>
          </p:cNvPr>
          <p:cNvSpPr>
            <a:spLocks noGrp="1" noChangeArrowheads="1"/>
          </p:cNvSpPr>
          <p:nvPr>
            <p:ph type="body" idx="1"/>
          </p:nvPr>
        </p:nvSpPr>
        <p:spPr>
          <a:xfrm>
            <a:off x="319974" y="1357870"/>
            <a:ext cx="11386958" cy="5003346"/>
          </a:xfrm>
        </p:spPr>
        <p:txBody>
          <a:bodyPr/>
          <a:lstStyle/>
          <a:p>
            <a:r>
              <a:rPr lang="en-US" altLang="zh-TW" dirty="0" smtClean="0"/>
              <a:t>(Distributed) </a:t>
            </a:r>
            <a:r>
              <a:rPr lang="en-US" altLang="zh-TW" dirty="0"/>
              <a:t>Pub/Sub System is a communication paradigm that allows freedom in the distributed system by the decoupling of communication entities in terms of time, space and synchronization. </a:t>
            </a:r>
          </a:p>
          <a:p>
            <a:r>
              <a:rPr lang="en-US" altLang="zh-TW" dirty="0"/>
              <a:t>An event service system that is asynchronous, anonymous and loosely-coupled. </a:t>
            </a:r>
          </a:p>
          <a:p>
            <a:r>
              <a:rPr lang="en-US" altLang="zh-TW" dirty="0"/>
              <a:t>Ability to quickly adapt in a dynamic environment. </a:t>
            </a:r>
          </a:p>
          <a:p>
            <a:endParaRPr lang="en-US" altLang="zh-TW" dirty="0"/>
          </a:p>
        </p:txBody>
      </p:sp>
    </p:spTree>
    <p:extLst>
      <p:ext uri="{BB962C8B-B14F-4D97-AF65-F5344CB8AC3E}">
        <p14:creationId xmlns:p14="http://schemas.microsoft.com/office/powerpoint/2010/main" val="1132029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2434"/>
          <a:stretch/>
        </p:blipFill>
        <p:spPr bwMode="auto">
          <a:xfrm>
            <a:off x="4510098" y="1578539"/>
            <a:ext cx="6119803" cy="46248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3" name="Group 12"/>
          <p:cNvGrpSpPr/>
          <p:nvPr/>
        </p:nvGrpSpPr>
        <p:grpSpPr>
          <a:xfrm>
            <a:off x="159161" y="1268762"/>
            <a:ext cx="2757740" cy="4320476"/>
            <a:chOff x="139908" y="1336339"/>
            <a:chExt cx="2757740" cy="4320476"/>
          </a:xfrm>
        </p:grpSpPr>
        <p:sp>
          <p:nvSpPr>
            <p:cNvPr id="15" name="Rectangle 14"/>
            <p:cNvSpPr/>
            <p:nvPr/>
          </p:nvSpPr>
          <p:spPr bwMode="auto">
            <a:xfrm rot="5400000">
              <a:off x="478797" y="2530236"/>
              <a:ext cx="3329609" cy="150809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fontAlgn="base">
                <a:spcBef>
                  <a:spcPct val="50000"/>
                </a:spcBef>
                <a:spcAft>
                  <a:spcPct val="0"/>
                </a:spcAft>
              </a:pPr>
              <a:endParaRPr lang="en-US" i="1" dirty="0">
                <a:latin typeface="Arial" pitchFamily="-65" charset="0"/>
              </a:endParaRPr>
            </a:p>
          </p:txBody>
        </p:sp>
        <p:sp>
          <p:nvSpPr>
            <p:cNvPr id="16" name="Rectangle 15"/>
            <p:cNvSpPr/>
            <p:nvPr/>
          </p:nvSpPr>
          <p:spPr bwMode="auto">
            <a:xfrm rot="5400000">
              <a:off x="1162296" y="2634413"/>
              <a:ext cx="1017934" cy="108638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fontAlgn="base">
                <a:spcBef>
                  <a:spcPct val="50000"/>
                </a:spcBef>
                <a:spcAft>
                  <a:spcPct val="0"/>
                </a:spcAft>
              </a:pPr>
              <a:endParaRPr lang="en-US" i="1" dirty="0">
                <a:latin typeface="Arial" pitchFamily="-65" charset="0"/>
              </a:endParaRPr>
            </a:p>
          </p:txBody>
        </p:sp>
        <p:sp>
          <p:nvSpPr>
            <p:cNvPr id="17" name="Rectangle 16"/>
            <p:cNvSpPr/>
            <p:nvPr/>
          </p:nvSpPr>
          <p:spPr bwMode="auto">
            <a:xfrm rot="4468015">
              <a:off x="777704" y="2827416"/>
              <a:ext cx="1017934" cy="108638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fontAlgn="base">
                <a:spcBef>
                  <a:spcPct val="50000"/>
                </a:spcBef>
                <a:spcAft>
                  <a:spcPct val="0"/>
                </a:spcAft>
              </a:pPr>
              <a:endParaRPr lang="en-US" i="1" dirty="0">
                <a:latin typeface="Arial" pitchFamily="-65" charset="0"/>
              </a:endParaRPr>
            </a:p>
          </p:txBody>
        </p:sp>
        <p:sp>
          <p:nvSpPr>
            <p:cNvPr id="18" name="Rectangle 17"/>
            <p:cNvSpPr/>
            <p:nvPr/>
          </p:nvSpPr>
          <p:spPr>
            <a:xfrm>
              <a:off x="145826" y="1336339"/>
              <a:ext cx="2743200" cy="57576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2060"/>
                  </a:solidFill>
                </a:rPr>
                <a:t>Human Layer</a:t>
              </a:r>
            </a:p>
          </p:txBody>
        </p:sp>
        <p:sp>
          <p:nvSpPr>
            <p:cNvPr id="19" name="Rectangle 18"/>
            <p:cNvSpPr/>
            <p:nvPr/>
          </p:nvSpPr>
          <p:spPr>
            <a:xfrm>
              <a:off x="145826" y="2264563"/>
              <a:ext cx="2743200" cy="57576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2060"/>
                  </a:solidFill>
                </a:rPr>
                <a:t>Smart Application Layer</a:t>
              </a:r>
            </a:p>
          </p:txBody>
        </p:sp>
        <p:sp>
          <p:nvSpPr>
            <p:cNvPr id="20" name="Rectangle 19"/>
            <p:cNvSpPr/>
            <p:nvPr/>
          </p:nvSpPr>
          <p:spPr>
            <a:xfrm>
              <a:off x="139908" y="3224599"/>
              <a:ext cx="2743200" cy="57576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2060"/>
                  </a:solidFill>
                </a:rPr>
                <a:t>Decision Support Systems</a:t>
              </a:r>
            </a:p>
          </p:txBody>
        </p:sp>
        <p:sp>
          <p:nvSpPr>
            <p:cNvPr id="21" name="Rectangle 20"/>
            <p:cNvSpPr/>
            <p:nvPr/>
          </p:nvSpPr>
          <p:spPr>
            <a:xfrm>
              <a:off x="139908" y="4188809"/>
              <a:ext cx="2743200" cy="57576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2060"/>
                  </a:solidFill>
                </a:rPr>
                <a:t>Networking Layer</a:t>
              </a:r>
            </a:p>
          </p:txBody>
        </p:sp>
        <p:sp>
          <p:nvSpPr>
            <p:cNvPr id="22" name="Rectangle 21"/>
            <p:cNvSpPr/>
            <p:nvPr/>
          </p:nvSpPr>
          <p:spPr>
            <a:xfrm>
              <a:off x="139908" y="5081047"/>
              <a:ext cx="2743200" cy="57576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2060"/>
                  </a:solidFill>
                </a:rPr>
                <a:t>Physical System and Sensors</a:t>
              </a:r>
            </a:p>
          </p:txBody>
        </p:sp>
        <p:sp>
          <p:nvSpPr>
            <p:cNvPr id="23" name="Up Arrow 22"/>
            <p:cNvSpPr/>
            <p:nvPr/>
          </p:nvSpPr>
          <p:spPr>
            <a:xfrm>
              <a:off x="450626" y="1912107"/>
              <a:ext cx="228600" cy="352456"/>
            </a:xfrm>
            <a:prstGeom prst="upArrow">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rgbClr val="002060"/>
                </a:solidFill>
              </a:endParaRPr>
            </a:p>
          </p:txBody>
        </p:sp>
        <p:sp>
          <p:nvSpPr>
            <p:cNvPr id="24" name="Up Arrow 23"/>
            <p:cNvSpPr/>
            <p:nvPr/>
          </p:nvSpPr>
          <p:spPr>
            <a:xfrm>
              <a:off x="446557" y="2836157"/>
              <a:ext cx="228600" cy="352456"/>
            </a:xfrm>
            <a:prstGeom prst="upArrow">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rgbClr val="002060"/>
                </a:solidFill>
              </a:endParaRPr>
            </a:p>
          </p:txBody>
        </p:sp>
        <p:sp>
          <p:nvSpPr>
            <p:cNvPr id="25" name="Up Arrow 24"/>
            <p:cNvSpPr/>
            <p:nvPr/>
          </p:nvSpPr>
          <p:spPr>
            <a:xfrm>
              <a:off x="456174" y="3780276"/>
              <a:ext cx="228600" cy="352456"/>
            </a:xfrm>
            <a:prstGeom prst="upArrow">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rgbClr val="002060"/>
                </a:solidFill>
              </a:endParaRPr>
            </a:p>
          </p:txBody>
        </p:sp>
        <p:sp>
          <p:nvSpPr>
            <p:cNvPr id="26" name="Up Arrow 25"/>
            <p:cNvSpPr/>
            <p:nvPr/>
          </p:nvSpPr>
          <p:spPr>
            <a:xfrm>
              <a:off x="457653" y="4728591"/>
              <a:ext cx="228600" cy="352456"/>
            </a:xfrm>
            <a:prstGeom prst="upArrow">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rgbClr val="002060"/>
                </a:solidFill>
              </a:endParaRPr>
            </a:p>
          </p:txBody>
        </p:sp>
        <p:sp>
          <p:nvSpPr>
            <p:cNvPr id="27" name="Up Arrow 26"/>
            <p:cNvSpPr/>
            <p:nvPr/>
          </p:nvSpPr>
          <p:spPr>
            <a:xfrm flipH="1" flipV="1">
              <a:off x="2127026" y="1898283"/>
              <a:ext cx="228600" cy="352456"/>
            </a:xfrm>
            <a:prstGeom prst="upArrow">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rgbClr val="002060"/>
                </a:solidFill>
              </a:endParaRPr>
            </a:p>
          </p:txBody>
        </p:sp>
        <p:sp>
          <p:nvSpPr>
            <p:cNvPr id="28" name="Up Arrow 27"/>
            <p:cNvSpPr/>
            <p:nvPr/>
          </p:nvSpPr>
          <p:spPr>
            <a:xfrm flipH="1" flipV="1">
              <a:off x="2103722" y="2822338"/>
              <a:ext cx="228600" cy="352456"/>
            </a:xfrm>
            <a:prstGeom prst="upArrow">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rgbClr val="002060"/>
                </a:solidFill>
              </a:endParaRPr>
            </a:p>
          </p:txBody>
        </p:sp>
        <p:sp>
          <p:nvSpPr>
            <p:cNvPr id="29" name="Up Arrow 28"/>
            <p:cNvSpPr/>
            <p:nvPr/>
          </p:nvSpPr>
          <p:spPr>
            <a:xfrm flipH="1" flipV="1">
              <a:off x="2103722" y="3819723"/>
              <a:ext cx="228600" cy="352456"/>
            </a:xfrm>
            <a:prstGeom prst="upArrow">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rgbClr val="002060"/>
                </a:solidFill>
              </a:endParaRPr>
            </a:p>
          </p:txBody>
        </p:sp>
        <p:sp>
          <p:nvSpPr>
            <p:cNvPr id="30" name="Up Arrow 29"/>
            <p:cNvSpPr/>
            <p:nvPr/>
          </p:nvSpPr>
          <p:spPr>
            <a:xfrm flipH="1" flipV="1">
              <a:off x="2103722" y="4728591"/>
              <a:ext cx="228600" cy="352456"/>
            </a:xfrm>
            <a:prstGeom prst="upArrow">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rgbClr val="002060"/>
                </a:solidFill>
              </a:endParaRPr>
            </a:p>
          </p:txBody>
        </p:sp>
      </p:grpSp>
      <p:sp>
        <p:nvSpPr>
          <p:cNvPr id="5" name="Rectangle 4"/>
          <p:cNvSpPr/>
          <p:nvPr/>
        </p:nvSpPr>
        <p:spPr>
          <a:xfrm>
            <a:off x="8861279" y="1959005"/>
            <a:ext cx="1828800" cy="82265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Data Streams</a:t>
            </a:r>
          </a:p>
        </p:txBody>
      </p:sp>
      <p:sp>
        <p:nvSpPr>
          <p:cNvPr id="32" name="Rectangle 31"/>
          <p:cNvSpPr/>
          <p:nvPr/>
        </p:nvSpPr>
        <p:spPr>
          <a:xfrm>
            <a:off x="9601200" y="3352801"/>
            <a:ext cx="1157288" cy="99060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5" name="Rectangle 34"/>
          <p:cNvSpPr/>
          <p:nvPr/>
        </p:nvSpPr>
        <p:spPr>
          <a:xfrm>
            <a:off x="9370514" y="4379145"/>
            <a:ext cx="1214704" cy="1422147"/>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6" name="Rectangle 35"/>
          <p:cNvSpPr/>
          <p:nvPr/>
        </p:nvSpPr>
        <p:spPr>
          <a:xfrm>
            <a:off x="7974624" y="5796054"/>
            <a:ext cx="1828800" cy="82265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Decision Support Systems: Big Data Analytics</a:t>
            </a:r>
          </a:p>
        </p:txBody>
      </p:sp>
      <p:sp>
        <p:nvSpPr>
          <p:cNvPr id="34" name="Rectangle 33"/>
          <p:cNvSpPr/>
          <p:nvPr/>
        </p:nvSpPr>
        <p:spPr>
          <a:xfrm>
            <a:off x="5060883" y="5460247"/>
            <a:ext cx="1828800" cy="82265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UI and Information Presentation</a:t>
            </a:r>
          </a:p>
        </p:txBody>
      </p:sp>
      <p:sp>
        <p:nvSpPr>
          <p:cNvPr id="37" name="Rectangle 36"/>
          <p:cNvSpPr/>
          <p:nvPr/>
        </p:nvSpPr>
        <p:spPr>
          <a:xfrm>
            <a:off x="4564508" y="3854370"/>
            <a:ext cx="1272351" cy="81639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Data Sharing</a:t>
            </a:r>
          </a:p>
        </p:txBody>
      </p:sp>
      <p:sp>
        <p:nvSpPr>
          <p:cNvPr id="38" name="Rectangle 37"/>
          <p:cNvSpPr/>
          <p:nvPr/>
        </p:nvSpPr>
        <p:spPr>
          <a:xfrm>
            <a:off x="4617098" y="1928339"/>
            <a:ext cx="1272351" cy="81639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Human Networks</a:t>
            </a:r>
          </a:p>
        </p:txBody>
      </p:sp>
      <p:sp>
        <p:nvSpPr>
          <p:cNvPr id="39" name="Rectangle 38"/>
          <p:cNvSpPr/>
          <p:nvPr/>
        </p:nvSpPr>
        <p:spPr>
          <a:xfrm>
            <a:off x="5781836" y="1673953"/>
            <a:ext cx="1513018" cy="455945"/>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1" name="Rectangle 40"/>
          <p:cNvSpPr/>
          <p:nvPr/>
        </p:nvSpPr>
        <p:spPr>
          <a:xfrm>
            <a:off x="7155302" y="3780277"/>
            <a:ext cx="1053763" cy="391903"/>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Platform</a:t>
            </a:r>
          </a:p>
        </p:txBody>
      </p:sp>
      <p:grpSp>
        <p:nvGrpSpPr>
          <p:cNvPr id="33" name="Group 32"/>
          <p:cNvGrpSpPr/>
          <p:nvPr/>
        </p:nvGrpSpPr>
        <p:grpSpPr>
          <a:xfrm>
            <a:off x="6489074" y="2740356"/>
            <a:ext cx="2340946" cy="2274376"/>
            <a:chOff x="5199962" y="2740356"/>
            <a:chExt cx="2106057" cy="2274376"/>
          </a:xfrm>
        </p:grpSpPr>
        <p:sp>
          <p:nvSpPr>
            <p:cNvPr id="42" name="Oval 41"/>
            <p:cNvSpPr/>
            <p:nvPr/>
          </p:nvSpPr>
          <p:spPr>
            <a:xfrm>
              <a:off x="5199962" y="2740356"/>
              <a:ext cx="1964409" cy="1907058"/>
            </a:xfrm>
            <a:prstGeom prst="ellipse">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3" name="Oval 42"/>
            <p:cNvSpPr/>
            <p:nvPr/>
          </p:nvSpPr>
          <p:spPr>
            <a:xfrm>
              <a:off x="5341610" y="3107674"/>
              <a:ext cx="1964409" cy="1907058"/>
            </a:xfrm>
            <a:prstGeom prst="ellipse">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grpSp>
        <p:nvGrpSpPr>
          <p:cNvPr id="40" name="Group 39"/>
          <p:cNvGrpSpPr/>
          <p:nvPr/>
        </p:nvGrpSpPr>
        <p:grpSpPr>
          <a:xfrm>
            <a:off x="5988447" y="1631958"/>
            <a:ext cx="2733307" cy="1363070"/>
            <a:chOff x="4464446" y="1631958"/>
            <a:chExt cx="2733307" cy="1363070"/>
          </a:xfrm>
        </p:grpSpPr>
        <p:sp>
          <p:nvSpPr>
            <p:cNvPr id="45" name="Rectangle 44"/>
            <p:cNvSpPr/>
            <p:nvPr/>
          </p:nvSpPr>
          <p:spPr>
            <a:xfrm>
              <a:off x="5725636" y="1631958"/>
              <a:ext cx="1472117" cy="40126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Sensors</a:t>
              </a:r>
            </a:p>
          </p:txBody>
        </p:sp>
        <p:pic>
          <p:nvPicPr>
            <p:cNvPr id="46" name="Picture 2" descr="http://neo.lcc.uma.es/staff/guillermo/index_files/Images/F304CROE0105.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5166" y="2033222"/>
              <a:ext cx="1162179" cy="961806"/>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p:cNvSpPr/>
            <p:nvPr/>
          </p:nvSpPr>
          <p:spPr>
            <a:xfrm>
              <a:off x="4464446" y="1685378"/>
              <a:ext cx="1472117" cy="40126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Environment</a:t>
              </a:r>
            </a:p>
          </p:txBody>
        </p:sp>
        <p:pic>
          <p:nvPicPr>
            <p:cNvPr id="48" name="Picture 47"/>
            <p:cNvPicPr>
              <a:picLocks noChangeAspect="1"/>
            </p:cNvPicPr>
            <p:nvPr/>
          </p:nvPicPr>
          <p:blipFill>
            <a:blip r:embed="rId5"/>
            <a:stretch>
              <a:fillRect/>
            </a:stretch>
          </p:blipFill>
          <p:spPr>
            <a:xfrm rot="18865096">
              <a:off x="5262532" y="2105219"/>
              <a:ext cx="559266" cy="737755"/>
            </a:xfrm>
            <a:prstGeom prst="rect">
              <a:avLst/>
            </a:prstGeom>
          </p:spPr>
        </p:pic>
        <p:pic>
          <p:nvPicPr>
            <p:cNvPr id="49" name="Picture 48"/>
            <p:cNvPicPr>
              <a:picLocks noChangeAspect="1"/>
            </p:cNvPicPr>
            <p:nvPr/>
          </p:nvPicPr>
          <p:blipFill>
            <a:blip r:embed="rId6"/>
            <a:stretch>
              <a:fillRect/>
            </a:stretch>
          </p:blipFill>
          <p:spPr>
            <a:xfrm>
              <a:off x="4691233" y="2238182"/>
              <a:ext cx="1048543" cy="688934"/>
            </a:xfrm>
            <a:prstGeom prst="rect">
              <a:avLst/>
            </a:prstGeom>
          </p:spPr>
        </p:pic>
      </p:grpSp>
      <p:sp>
        <p:nvSpPr>
          <p:cNvPr id="44" name="Title 4">
            <a:extLst>
              <a:ext uri="{FF2B5EF4-FFF2-40B4-BE49-F238E27FC236}">
                <a16:creationId xmlns:a16="http://schemas.microsoft.com/office/drawing/2014/main" id="{AB2284AE-D09D-5C4C-BD12-C98B9C387596}"/>
              </a:ext>
            </a:extLst>
          </p:cNvPr>
          <p:cNvSpPr txBox="1">
            <a:spLocks/>
          </p:cNvSpPr>
          <p:nvPr/>
        </p:nvSpPr>
        <p:spPr>
          <a:xfrm>
            <a:off x="1335315" y="57768"/>
            <a:ext cx="9306884" cy="764526"/>
          </a:xfrm>
          <a:prstGeom prst="rect">
            <a:avLst/>
          </a:prstGeom>
        </p:spPr>
        <p:txBody>
          <a:bodyPr/>
          <a:lstStyle>
            <a:lvl1pPr algn="ctr" defTabSz="342900" rtl="0" eaLnBrk="1" latinLnBrk="0" hangingPunct="1">
              <a:spcBef>
                <a:spcPct val="0"/>
              </a:spcBef>
              <a:buNone/>
              <a:defRPr sz="3300" kern="1200">
                <a:solidFill>
                  <a:schemeClr val="tx1"/>
                </a:solidFill>
                <a:latin typeface="+mj-lt"/>
                <a:ea typeface="+mj-ea"/>
                <a:cs typeface="+mj-cs"/>
              </a:defRPr>
            </a:lvl1pPr>
          </a:lstStyle>
          <a:p>
            <a:r>
              <a:rPr lang="en-US" sz="3733" dirty="0">
                <a:solidFill>
                  <a:srgbClr val="FF0000"/>
                </a:solidFill>
                <a:latin typeface="Tahoma" pitchFamily="34" charset="0"/>
                <a:ea typeface="MS PGothic" pitchFamily="34" charset="-128"/>
                <a:cs typeface="Tahoma" pitchFamily="34" charset="0"/>
              </a:rPr>
              <a:t>Deconstructing Smart IoT Systems</a:t>
            </a:r>
          </a:p>
        </p:txBody>
      </p:sp>
    </p:spTree>
    <p:extLst>
      <p:ext uri="{BB962C8B-B14F-4D97-AF65-F5344CB8AC3E}">
        <p14:creationId xmlns:p14="http://schemas.microsoft.com/office/powerpoint/2010/main" val="12194606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02ADF85B-F717-4A3B-ADD6-F9702771B5FF}"/>
              </a:ext>
            </a:extLst>
          </p:cNvPr>
          <p:cNvSpPr>
            <a:spLocks noGrp="1" noChangeArrowheads="1"/>
          </p:cNvSpPr>
          <p:nvPr>
            <p:ph type="title"/>
          </p:nvPr>
        </p:nvSpPr>
        <p:spPr/>
        <p:txBody>
          <a:bodyPr/>
          <a:lstStyle/>
          <a:p>
            <a:r>
              <a:rPr lang="en-US" altLang="zh-TW" sz="4000"/>
              <a:t>Key components of Pub/Sub System</a:t>
            </a:r>
          </a:p>
        </p:txBody>
      </p:sp>
      <p:sp>
        <p:nvSpPr>
          <p:cNvPr id="24579" name="Rectangle 3">
            <a:extLst>
              <a:ext uri="{FF2B5EF4-FFF2-40B4-BE49-F238E27FC236}">
                <a16:creationId xmlns:a16="http://schemas.microsoft.com/office/drawing/2014/main" id="{E4880030-71DB-4136-8C7C-BEC562B60957}"/>
              </a:ext>
            </a:extLst>
          </p:cNvPr>
          <p:cNvSpPr>
            <a:spLocks noGrp="1" noChangeArrowheads="1"/>
          </p:cNvSpPr>
          <p:nvPr>
            <p:ph type="body" idx="1"/>
          </p:nvPr>
        </p:nvSpPr>
        <p:spPr>
          <a:xfrm>
            <a:off x="402521" y="1413288"/>
            <a:ext cx="11386958" cy="5003346"/>
          </a:xfrm>
        </p:spPr>
        <p:txBody>
          <a:bodyPr/>
          <a:lstStyle/>
          <a:p>
            <a:pPr>
              <a:lnSpc>
                <a:spcPct val="90000"/>
              </a:lnSpc>
            </a:pPr>
            <a:r>
              <a:rPr lang="en-GB" altLang="en-US" dirty="0"/>
              <a:t>Publishers : Publishers generate event data and publishes them</a:t>
            </a:r>
            <a:r>
              <a:rPr lang="en-GB" altLang="zh-TW" dirty="0"/>
              <a:t>.</a:t>
            </a:r>
            <a:endParaRPr lang="en-GB" altLang="en-US" dirty="0"/>
          </a:p>
          <a:p>
            <a:pPr>
              <a:lnSpc>
                <a:spcPct val="90000"/>
              </a:lnSpc>
            </a:pPr>
            <a:r>
              <a:rPr lang="en-GB" altLang="en-US" dirty="0"/>
              <a:t>Subscribers : Subscribers submit their subscriptions and  process the events received</a:t>
            </a:r>
          </a:p>
          <a:p>
            <a:pPr>
              <a:lnSpc>
                <a:spcPct val="90000"/>
              </a:lnSpc>
            </a:pPr>
            <a:r>
              <a:rPr lang="en-GB" altLang="en-US" dirty="0"/>
              <a:t>P/S service: It’s the mediator/broker that </a:t>
            </a:r>
            <a:r>
              <a:rPr lang="en-GB" altLang="zh-TW" dirty="0"/>
              <a:t>filters and </a:t>
            </a:r>
            <a:r>
              <a:rPr lang="en-GB" altLang="en-US" dirty="0"/>
              <a:t>routes events from publishers to interested subscribers</a:t>
            </a:r>
            <a:r>
              <a:rPr lang="en-GB" altLang="zh-TW" dirty="0"/>
              <a:t>. </a:t>
            </a:r>
            <a:endParaRPr lang="en-GB" altLang="en-US" dirty="0"/>
          </a:p>
          <a:p>
            <a:pPr>
              <a:lnSpc>
                <a:spcPct val="90000"/>
              </a:lnSpc>
            </a:pPr>
            <a:endParaRPr lang="en-US" altLang="zh-TW" dirty="0"/>
          </a:p>
        </p:txBody>
      </p:sp>
    </p:spTree>
    <p:extLst>
      <p:ext uri="{BB962C8B-B14F-4D97-AF65-F5344CB8AC3E}">
        <p14:creationId xmlns:p14="http://schemas.microsoft.com/office/powerpoint/2010/main" val="9451294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D591BE81-34DE-42C6-B39B-9F47CECD25F4}"/>
              </a:ext>
            </a:extLst>
          </p:cNvPr>
          <p:cNvSpPr>
            <a:spLocks noGrp="1" noChangeArrowheads="1"/>
          </p:cNvSpPr>
          <p:nvPr>
            <p:ph type="title"/>
          </p:nvPr>
        </p:nvSpPr>
        <p:spPr/>
        <p:txBody>
          <a:bodyPr/>
          <a:lstStyle/>
          <a:p>
            <a:r>
              <a:rPr lang="en-US" altLang="zh-TW" sz="4000"/>
              <a:t>Classification of Pub/Sub Architectures</a:t>
            </a:r>
          </a:p>
        </p:txBody>
      </p:sp>
      <p:sp>
        <p:nvSpPr>
          <p:cNvPr id="35843" name="Rectangle 3">
            <a:extLst>
              <a:ext uri="{FF2B5EF4-FFF2-40B4-BE49-F238E27FC236}">
                <a16:creationId xmlns:a16="http://schemas.microsoft.com/office/drawing/2014/main" id="{D2B7B749-62B8-4A93-A1FC-FBED05D8C31C}"/>
              </a:ext>
            </a:extLst>
          </p:cNvPr>
          <p:cNvSpPr>
            <a:spLocks noGrp="1" noChangeArrowheads="1"/>
          </p:cNvSpPr>
          <p:nvPr>
            <p:ph type="body" idx="1"/>
          </p:nvPr>
        </p:nvSpPr>
        <p:spPr/>
        <p:txBody>
          <a:bodyPr/>
          <a:lstStyle/>
          <a:p>
            <a:r>
              <a:rPr lang="en-GB" altLang="zh-TW" dirty="0"/>
              <a:t>Peer-to-Peer model</a:t>
            </a:r>
          </a:p>
          <a:p>
            <a:pPr lvl="1"/>
            <a:r>
              <a:rPr lang="en-GB" altLang="zh-TW" dirty="0"/>
              <a:t>Each node can be publisher, subscriber or broker.</a:t>
            </a:r>
          </a:p>
          <a:p>
            <a:pPr lvl="1"/>
            <a:r>
              <a:rPr lang="en-GB" altLang="zh-TW" dirty="0"/>
              <a:t>Subscribers subscribe to publishers directly and publishers notify subscribers directly. Therefore they must maintain knowledge of each other. </a:t>
            </a:r>
          </a:p>
          <a:p>
            <a:pPr lvl="1"/>
            <a:r>
              <a:rPr lang="en-GB" altLang="zh-TW" dirty="0"/>
              <a:t>Complex in nature, mechanisms such as DHT and CHORD are employed to locate nodes in the network.</a:t>
            </a:r>
          </a:p>
          <a:p>
            <a:pPr lvl="1"/>
            <a:r>
              <a:rPr lang="en-GB" altLang="zh-TW" dirty="0"/>
              <a:t>E.g. distributed event service</a:t>
            </a:r>
            <a:endParaRPr lang="en-US" altLang="zh-TW" dirty="0"/>
          </a:p>
        </p:txBody>
      </p:sp>
    </p:spTree>
    <p:extLst>
      <p:ext uri="{BB962C8B-B14F-4D97-AF65-F5344CB8AC3E}">
        <p14:creationId xmlns:p14="http://schemas.microsoft.com/office/powerpoint/2010/main" val="3143525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AutoShape 2">
            <a:extLst>
              <a:ext uri="{FF2B5EF4-FFF2-40B4-BE49-F238E27FC236}">
                <a16:creationId xmlns:a16="http://schemas.microsoft.com/office/drawing/2014/main" id="{336A2156-3D57-4605-85B5-10CE633E780E}"/>
              </a:ext>
            </a:extLst>
          </p:cNvPr>
          <p:cNvSpPr>
            <a:spLocks noGrp="1" noChangeAspect="1" noChangeArrowheads="1"/>
          </p:cNvSpPr>
          <p:nvPr>
            <p:ph type="title"/>
          </p:nvPr>
        </p:nvSpPr>
        <p:spPr/>
        <p:txBody>
          <a:bodyPr/>
          <a:lstStyle/>
          <a:p>
            <a:r>
              <a:rPr lang="en-GB" altLang="en-US" sz="4000"/>
              <a:t>Key functions implemented by   P/S</a:t>
            </a:r>
            <a:br>
              <a:rPr lang="en-GB" altLang="en-US" sz="4000"/>
            </a:br>
            <a:r>
              <a:rPr lang="en-GB" altLang="en-US" sz="4000"/>
              <a:t>middleware service</a:t>
            </a:r>
            <a:endParaRPr lang="en-US" altLang="zh-TW" sz="4000"/>
          </a:p>
        </p:txBody>
      </p:sp>
      <p:sp>
        <p:nvSpPr>
          <p:cNvPr id="22531" name="Rectangle 3">
            <a:extLst>
              <a:ext uri="{FF2B5EF4-FFF2-40B4-BE49-F238E27FC236}">
                <a16:creationId xmlns:a16="http://schemas.microsoft.com/office/drawing/2014/main" id="{313B24CE-9E6B-4B2E-B79E-BFB8ADCB1E47}"/>
              </a:ext>
            </a:extLst>
          </p:cNvPr>
          <p:cNvSpPr>
            <a:spLocks noGrp="1" noChangeArrowheads="1"/>
          </p:cNvSpPr>
          <p:nvPr>
            <p:ph type="body" idx="1"/>
          </p:nvPr>
        </p:nvSpPr>
        <p:spPr/>
        <p:txBody>
          <a:bodyPr/>
          <a:lstStyle/>
          <a:p>
            <a:r>
              <a:rPr lang="en-GB" altLang="en-US"/>
              <a:t>Event filtering (event selection)</a:t>
            </a:r>
            <a:endParaRPr lang="en-GB" altLang="zh-TW"/>
          </a:p>
          <a:p>
            <a:pPr lvl="1"/>
            <a:r>
              <a:rPr lang="en-GB" altLang="en-US"/>
              <a:t>The process which selects the set of subscribers that have shown interest in a given event</a:t>
            </a:r>
            <a:r>
              <a:rPr lang="en-GB" altLang="zh-TW"/>
              <a:t>. Subscriptions are stored in memory and searched when a publisher publishes a new event. </a:t>
            </a:r>
            <a:endParaRPr lang="en-GB" altLang="en-US"/>
          </a:p>
          <a:p>
            <a:r>
              <a:rPr lang="en-GB" altLang="en-US"/>
              <a:t>Event routing (event delivery) </a:t>
            </a:r>
            <a:endParaRPr lang="en-GB" altLang="zh-TW"/>
          </a:p>
          <a:p>
            <a:pPr lvl="1"/>
            <a:r>
              <a:rPr lang="en-GB" altLang="en-US"/>
              <a:t>The process of routing the published events from the publisher to all interested subscribers   </a:t>
            </a:r>
          </a:p>
          <a:p>
            <a:endParaRPr lang="en-US" altLang="zh-TW"/>
          </a:p>
        </p:txBody>
      </p:sp>
    </p:spTree>
    <p:extLst>
      <p:ext uri="{BB962C8B-B14F-4D97-AF65-F5344CB8AC3E}">
        <p14:creationId xmlns:p14="http://schemas.microsoft.com/office/powerpoint/2010/main" val="2338178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676C959-535C-484C-B9B4-9CC1B444226B}"/>
              </a:ext>
            </a:extLst>
          </p:cNvPr>
          <p:cNvSpPr>
            <a:spLocks noGrp="1" noChangeArrowheads="1"/>
          </p:cNvSpPr>
          <p:nvPr>
            <p:ph type="title"/>
          </p:nvPr>
        </p:nvSpPr>
        <p:spPr/>
        <p:txBody>
          <a:bodyPr/>
          <a:lstStyle/>
          <a:p>
            <a:r>
              <a:rPr lang="en-US" altLang="zh-TW" sz="4000"/>
              <a:t>Event Filtering (Subscription Model)</a:t>
            </a:r>
            <a:br>
              <a:rPr lang="en-US" altLang="zh-TW" sz="4000"/>
            </a:br>
            <a:r>
              <a:rPr lang="en-US" altLang="zh-TW" sz="4000"/>
              <a:t>Topic based VS Content based </a:t>
            </a:r>
          </a:p>
        </p:txBody>
      </p:sp>
      <p:sp>
        <p:nvSpPr>
          <p:cNvPr id="21507" name="Rectangle 3">
            <a:extLst>
              <a:ext uri="{FF2B5EF4-FFF2-40B4-BE49-F238E27FC236}">
                <a16:creationId xmlns:a16="http://schemas.microsoft.com/office/drawing/2014/main" id="{25FC2567-05D6-4F29-B7E1-0192968ACB64}"/>
              </a:ext>
            </a:extLst>
          </p:cNvPr>
          <p:cNvSpPr>
            <a:spLocks noGrp="1" noChangeArrowheads="1"/>
          </p:cNvSpPr>
          <p:nvPr>
            <p:ph type="body" idx="1"/>
          </p:nvPr>
        </p:nvSpPr>
        <p:spPr/>
        <p:txBody>
          <a:bodyPr/>
          <a:lstStyle/>
          <a:p>
            <a:r>
              <a:rPr lang="en-US" altLang="zh-TW"/>
              <a:t>Topic based</a:t>
            </a:r>
          </a:p>
          <a:p>
            <a:pPr lvl="1"/>
            <a:r>
              <a:rPr lang="en-GB" altLang="en-US"/>
              <a:t>Generally also  known as topic based, group based or channel based event filtering.</a:t>
            </a:r>
          </a:p>
          <a:p>
            <a:pPr lvl="1"/>
            <a:r>
              <a:rPr lang="en-GB" altLang="zh-TW"/>
              <a:t>Each </a:t>
            </a:r>
            <a:r>
              <a:rPr lang="en-GB" altLang="en-US"/>
              <a:t>event is published to one of these channels  by its publisher</a:t>
            </a:r>
            <a:r>
              <a:rPr lang="en-GB" altLang="zh-TW"/>
              <a:t>. </a:t>
            </a:r>
          </a:p>
          <a:p>
            <a:pPr lvl="1"/>
            <a:r>
              <a:rPr lang="en-GB" altLang="zh-TW"/>
              <a:t>S</a:t>
            </a:r>
            <a:r>
              <a:rPr lang="en-GB" altLang="en-US"/>
              <a:t>ubscriber</a:t>
            </a:r>
            <a:r>
              <a:rPr lang="en-GB" altLang="zh-TW"/>
              <a:t>s</a:t>
            </a:r>
            <a:r>
              <a:rPr lang="en-GB" altLang="en-US"/>
              <a:t> subscribes to a particular channel and will receive </a:t>
            </a:r>
            <a:r>
              <a:rPr lang="en-GB" altLang="zh-TW"/>
              <a:t>ALL</a:t>
            </a:r>
            <a:r>
              <a:rPr lang="en-GB" altLang="en-US"/>
              <a:t> events published to the subscribed channel. </a:t>
            </a:r>
          </a:p>
          <a:p>
            <a:pPr>
              <a:buFont typeface="Wingdings" panose="05000000000000000000" pitchFamily="2" charset="2"/>
              <a:buNone/>
            </a:pPr>
            <a:endParaRPr lang="en-US" altLang="zh-TW"/>
          </a:p>
        </p:txBody>
      </p:sp>
    </p:spTree>
    <p:extLst>
      <p:ext uri="{BB962C8B-B14F-4D97-AF65-F5344CB8AC3E}">
        <p14:creationId xmlns:p14="http://schemas.microsoft.com/office/powerpoint/2010/main" val="3170502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0E5ACAB2-F022-4A2B-85B2-EA797CCAF1BC}"/>
              </a:ext>
            </a:extLst>
          </p:cNvPr>
          <p:cNvSpPr>
            <a:spLocks noGrp="1" noChangeArrowheads="1"/>
          </p:cNvSpPr>
          <p:nvPr>
            <p:ph type="title"/>
          </p:nvPr>
        </p:nvSpPr>
        <p:spPr/>
        <p:txBody>
          <a:bodyPr/>
          <a:lstStyle/>
          <a:p>
            <a:r>
              <a:rPr lang="en-US" altLang="zh-TW"/>
              <a:t>Topic-based subscription </a:t>
            </a:r>
          </a:p>
        </p:txBody>
      </p:sp>
      <p:sp>
        <p:nvSpPr>
          <p:cNvPr id="38915" name="Rectangle 3">
            <a:extLst>
              <a:ext uri="{FF2B5EF4-FFF2-40B4-BE49-F238E27FC236}">
                <a16:creationId xmlns:a16="http://schemas.microsoft.com/office/drawing/2014/main" id="{100E40D0-7D52-49FC-883A-1337E31C7409}"/>
              </a:ext>
            </a:extLst>
          </p:cNvPr>
          <p:cNvSpPr>
            <a:spLocks noGrp="1" noChangeArrowheads="1"/>
          </p:cNvSpPr>
          <p:nvPr>
            <p:ph type="body" idx="1"/>
          </p:nvPr>
        </p:nvSpPr>
        <p:spPr/>
        <p:txBody>
          <a:bodyPr/>
          <a:lstStyle/>
          <a:p>
            <a:pPr lvl="1">
              <a:lnSpc>
                <a:spcPct val="90000"/>
              </a:lnSpc>
            </a:pPr>
            <a:endParaRPr lang="en-GB" altLang="zh-TW" sz="2000"/>
          </a:p>
          <a:p>
            <a:pPr lvl="1">
              <a:lnSpc>
                <a:spcPct val="90000"/>
              </a:lnSpc>
            </a:pPr>
            <a:endParaRPr lang="en-GB" altLang="zh-TW" sz="2000"/>
          </a:p>
          <a:p>
            <a:pPr lvl="1">
              <a:lnSpc>
                <a:spcPct val="90000"/>
              </a:lnSpc>
            </a:pPr>
            <a:endParaRPr lang="en-GB" altLang="zh-TW" sz="2000"/>
          </a:p>
          <a:p>
            <a:pPr lvl="1">
              <a:lnSpc>
                <a:spcPct val="90000"/>
              </a:lnSpc>
            </a:pPr>
            <a:endParaRPr lang="en-GB" altLang="zh-TW" sz="2000"/>
          </a:p>
          <a:p>
            <a:pPr lvl="1">
              <a:lnSpc>
                <a:spcPct val="90000"/>
              </a:lnSpc>
            </a:pPr>
            <a:endParaRPr lang="en-GB" altLang="zh-TW" sz="2000"/>
          </a:p>
          <a:p>
            <a:pPr lvl="1">
              <a:lnSpc>
                <a:spcPct val="90000"/>
              </a:lnSpc>
            </a:pPr>
            <a:endParaRPr lang="en-GB" altLang="zh-TW" sz="2000"/>
          </a:p>
          <a:p>
            <a:pPr lvl="1">
              <a:lnSpc>
                <a:spcPct val="90000"/>
              </a:lnSpc>
            </a:pPr>
            <a:endParaRPr lang="en-GB" altLang="zh-TW" sz="2000"/>
          </a:p>
          <a:p>
            <a:pPr lvl="1">
              <a:lnSpc>
                <a:spcPct val="90000"/>
              </a:lnSpc>
            </a:pPr>
            <a:r>
              <a:rPr lang="en-GB" altLang="en-US" sz="2000"/>
              <a:t>Simple  process  for  matching an event to subscriptions</a:t>
            </a:r>
            <a:r>
              <a:rPr lang="en-GB" altLang="zh-TW" sz="2000"/>
              <a:t>. However, limited expressiveness. </a:t>
            </a:r>
          </a:p>
          <a:p>
            <a:pPr lvl="1">
              <a:lnSpc>
                <a:spcPct val="90000"/>
              </a:lnSpc>
            </a:pPr>
            <a:r>
              <a:rPr lang="en-US" altLang="zh-TW" sz="2000"/>
              <a:t>Event filtering is easy, event routing is difficult (Heavy load on the network). The challenge is to multicast event effectively to subscribers. </a:t>
            </a:r>
          </a:p>
          <a:p>
            <a:pPr>
              <a:lnSpc>
                <a:spcPct val="90000"/>
              </a:lnSpc>
              <a:buFont typeface="Wingdings" panose="05000000000000000000" pitchFamily="2" charset="2"/>
              <a:buNone/>
            </a:pPr>
            <a:endParaRPr lang="en-US" altLang="zh-TW" sz="2400"/>
          </a:p>
          <a:p>
            <a:pPr>
              <a:lnSpc>
                <a:spcPct val="90000"/>
              </a:lnSpc>
            </a:pPr>
            <a:endParaRPr lang="en-US" altLang="zh-TW" sz="2400"/>
          </a:p>
        </p:txBody>
      </p:sp>
      <p:pic>
        <p:nvPicPr>
          <p:cNvPr id="38917" name="Picture 5">
            <a:extLst>
              <a:ext uri="{FF2B5EF4-FFF2-40B4-BE49-F238E27FC236}">
                <a16:creationId xmlns:a16="http://schemas.microsoft.com/office/drawing/2014/main" id="{96B3A07B-ECAC-46D1-B1F3-D85BDDC94E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55" y="1369219"/>
            <a:ext cx="3903662" cy="263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9897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8C334AFB-7E47-481A-A6BA-B70BB3E7A791}"/>
              </a:ext>
            </a:extLst>
          </p:cNvPr>
          <p:cNvSpPr>
            <a:spLocks noGrp="1" noChangeArrowheads="1"/>
          </p:cNvSpPr>
          <p:nvPr>
            <p:ph type="title"/>
          </p:nvPr>
        </p:nvSpPr>
        <p:spPr/>
        <p:txBody>
          <a:bodyPr/>
          <a:lstStyle/>
          <a:p>
            <a:r>
              <a:rPr lang="en-US" altLang="zh-TW" sz="4000"/>
              <a:t>Event Filtering- Subscription Model</a:t>
            </a:r>
            <a:br>
              <a:rPr lang="en-US" altLang="zh-TW" sz="4000"/>
            </a:br>
            <a:r>
              <a:rPr lang="en-US" altLang="zh-TW" sz="4000"/>
              <a:t>Topic based VS Content based</a:t>
            </a:r>
          </a:p>
        </p:txBody>
      </p:sp>
      <p:sp>
        <p:nvSpPr>
          <p:cNvPr id="25603" name="Rectangle 3">
            <a:extLst>
              <a:ext uri="{FF2B5EF4-FFF2-40B4-BE49-F238E27FC236}">
                <a16:creationId xmlns:a16="http://schemas.microsoft.com/office/drawing/2014/main" id="{F5A18B66-9E45-43C6-9C30-B3A47B8EC1F1}"/>
              </a:ext>
            </a:extLst>
          </p:cNvPr>
          <p:cNvSpPr>
            <a:spLocks noGrp="1" noChangeArrowheads="1"/>
          </p:cNvSpPr>
          <p:nvPr>
            <p:ph type="body" idx="1"/>
          </p:nvPr>
        </p:nvSpPr>
        <p:spPr/>
        <p:txBody>
          <a:bodyPr/>
          <a:lstStyle/>
          <a:p>
            <a:pPr>
              <a:lnSpc>
                <a:spcPct val="90000"/>
              </a:lnSpc>
            </a:pPr>
            <a:r>
              <a:rPr lang="en-US" altLang="zh-TW"/>
              <a:t>Content based</a:t>
            </a:r>
          </a:p>
          <a:p>
            <a:pPr lvl="1">
              <a:lnSpc>
                <a:spcPct val="90000"/>
              </a:lnSpc>
            </a:pPr>
            <a:r>
              <a:rPr lang="en-GB" altLang="en-US"/>
              <a:t>More flexibility and power to subscribers, by allowing </a:t>
            </a:r>
            <a:r>
              <a:rPr lang="en-GB" altLang="zh-TW"/>
              <a:t>more expression in</a:t>
            </a:r>
            <a:r>
              <a:rPr lang="en-GB" altLang="en-US"/>
              <a:t> arbitrary</a:t>
            </a:r>
            <a:r>
              <a:rPr lang="en-GB" altLang="zh-TW"/>
              <a:t>/customized</a:t>
            </a:r>
            <a:r>
              <a:rPr lang="en-GB" altLang="en-US"/>
              <a:t> query over the contents of the event.</a:t>
            </a:r>
            <a:endParaRPr lang="en-GB" altLang="zh-TW"/>
          </a:p>
          <a:p>
            <a:pPr lvl="1">
              <a:lnSpc>
                <a:spcPct val="90000"/>
              </a:lnSpc>
            </a:pPr>
            <a:r>
              <a:rPr lang="en-GB" altLang="zh-TW"/>
              <a:t>Event publication by a key/value attribute pair, and subscriptions specify filters using a explicit subscription language. </a:t>
            </a:r>
            <a:endParaRPr lang="en-GB" altLang="en-US"/>
          </a:p>
          <a:p>
            <a:pPr lvl="1">
              <a:lnSpc>
                <a:spcPct val="90000"/>
              </a:lnSpc>
            </a:pPr>
            <a:r>
              <a:rPr lang="en-GB" altLang="en-US"/>
              <a:t>E.g. Notify me of all stock quotes of IBM from New York stock exchange if the price is greater than 150</a:t>
            </a:r>
          </a:p>
          <a:p>
            <a:pPr lvl="1">
              <a:lnSpc>
                <a:spcPct val="90000"/>
              </a:lnSpc>
              <a:buFont typeface="Wingdings" panose="05000000000000000000" pitchFamily="2" charset="2"/>
              <a:buNone/>
            </a:pPr>
            <a:r>
              <a:rPr lang="en-GB" altLang="zh-TW"/>
              <a:t>  </a:t>
            </a:r>
            <a:endParaRPr lang="en-GB" altLang="en-US"/>
          </a:p>
          <a:p>
            <a:pPr>
              <a:lnSpc>
                <a:spcPct val="90000"/>
              </a:lnSpc>
            </a:pPr>
            <a:endParaRPr lang="en-US" altLang="zh-TW"/>
          </a:p>
          <a:p>
            <a:pPr>
              <a:lnSpc>
                <a:spcPct val="90000"/>
              </a:lnSpc>
            </a:pPr>
            <a:endParaRPr lang="en-US" altLang="zh-TW"/>
          </a:p>
        </p:txBody>
      </p:sp>
    </p:spTree>
    <p:extLst>
      <p:ext uri="{BB962C8B-B14F-4D97-AF65-F5344CB8AC3E}">
        <p14:creationId xmlns:p14="http://schemas.microsoft.com/office/powerpoint/2010/main" val="1135426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18052083-B9E6-432D-89AC-25B62258573A}"/>
              </a:ext>
            </a:extLst>
          </p:cNvPr>
          <p:cNvSpPr>
            <a:spLocks noGrp="1" noChangeArrowheads="1"/>
          </p:cNvSpPr>
          <p:nvPr>
            <p:ph type="title"/>
          </p:nvPr>
        </p:nvSpPr>
        <p:spPr/>
        <p:txBody>
          <a:bodyPr/>
          <a:lstStyle/>
          <a:p>
            <a:r>
              <a:rPr lang="en-US" altLang="zh-TW"/>
              <a:t>Content-based Subscription </a:t>
            </a:r>
          </a:p>
        </p:txBody>
      </p:sp>
      <p:sp>
        <p:nvSpPr>
          <p:cNvPr id="39939" name="Rectangle 3">
            <a:extLst>
              <a:ext uri="{FF2B5EF4-FFF2-40B4-BE49-F238E27FC236}">
                <a16:creationId xmlns:a16="http://schemas.microsoft.com/office/drawing/2014/main" id="{F9D21868-5E03-433A-9387-7501B8CD3025}"/>
              </a:ext>
            </a:extLst>
          </p:cNvPr>
          <p:cNvSpPr>
            <a:spLocks noGrp="1" noChangeArrowheads="1"/>
          </p:cNvSpPr>
          <p:nvPr>
            <p:ph type="body" idx="1"/>
          </p:nvPr>
        </p:nvSpPr>
        <p:spPr>
          <a:xfrm>
            <a:off x="1981200" y="1981200"/>
            <a:ext cx="8229600" cy="4256088"/>
          </a:xfrm>
        </p:spPr>
        <p:txBody>
          <a:bodyPr/>
          <a:lstStyle/>
          <a:p>
            <a:pPr lvl="1">
              <a:lnSpc>
                <a:spcPct val="90000"/>
              </a:lnSpc>
            </a:pPr>
            <a:endParaRPr lang="en-GB" altLang="zh-TW" sz="2000"/>
          </a:p>
          <a:p>
            <a:pPr lvl="1">
              <a:lnSpc>
                <a:spcPct val="90000"/>
              </a:lnSpc>
            </a:pPr>
            <a:endParaRPr lang="en-GB" altLang="zh-TW" sz="2000"/>
          </a:p>
          <a:p>
            <a:pPr lvl="1">
              <a:lnSpc>
                <a:spcPct val="90000"/>
              </a:lnSpc>
            </a:pPr>
            <a:endParaRPr lang="en-GB" altLang="zh-TW" sz="2000"/>
          </a:p>
          <a:p>
            <a:pPr lvl="1">
              <a:lnSpc>
                <a:spcPct val="90000"/>
              </a:lnSpc>
            </a:pPr>
            <a:endParaRPr lang="en-GB" altLang="zh-TW" sz="2000"/>
          </a:p>
          <a:p>
            <a:pPr lvl="1">
              <a:lnSpc>
                <a:spcPct val="90000"/>
              </a:lnSpc>
            </a:pPr>
            <a:endParaRPr lang="en-GB" altLang="zh-TW" sz="2000"/>
          </a:p>
          <a:p>
            <a:pPr lvl="1">
              <a:lnSpc>
                <a:spcPct val="90000"/>
              </a:lnSpc>
            </a:pPr>
            <a:endParaRPr lang="en-GB" altLang="zh-TW" sz="2000"/>
          </a:p>
          <a:p>
            <a:pPr lvl="1">
              <a:lnSpc>
                <a:spcPct val="90000"/>
              </a:lnSpc>
            </a:pPr>
            <a:endParaRPr lang="en-GB" altLang="zh-TW" sz="2000"/>
          </a:p>
          <a:p>
            <a:pPr lvl="1">
              <a:lnSpc>
                <a:spcPct val="90000"/>
              </a:lnSpc>
            </a:pPr>
            <a:endParaRPr lang="en-GB" altLang="zh-TW" sz="2000"/>
          </a:p>
          <a:p>
            <a:pPr lvl="1">
              <a:lnSpc>
                <a:spcPct val="90000"/>
              </a:lnSpc>
            </a:pPr>
            <a:r>
              <a:rPr lang="en-GB" altLang="en-US" sz="2000"/>
              <a:t>Added complexity in matching an event to subscriptions</a:t>
            </a:r>
            <a:r>
              <a:rPr lang="en-GB" altLang="zh-TW" sz="2000"/>
              <a:t>. (Implementation: Subscription arranged in a matching tree, where each node is a partial condition.</a:t>
            </a:r>
          </a:p>
          <a:p>
            <a:pPr lvl="1">
              <a:lnSpc>
                <a:spcPct val="90000"/>
              </a:lnSpc>
            </a:pPr>
            <a:r>
              <a:rPr lang="en-GB" altLang="zh-TW" sz="2000"/>
              <a:t>However, more precision is provided and event routing is easier</a:t>
            </a:r>
            <a:endParaRPr lang="en-US" altLang="zh-TW" sz="2000"/>
          </a:p>
        </p:txBody>
      </p:sp>
      <p:pic>
        <p:nvPicPr>
          <p:cNvPr id="39941" name="Picture 5">
            <a:extLst>
              <a:ext uri="{FF2B5EF4-FFF2-40B4-BE49-F238E27FC236}">
                <a16:creationId xmlns:a16="http://schemas.microsoft.com/office/drawing/2014/main" id="{B40AEA45-7561-4E2F-B760-75B003FB48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4339" y="1484314"/>
            <a:ext cx="3724275" cy="280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08748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4E590FF4-6E67-4815-841C-32C2B4735097}"/>
              </a:ext>
            </a:extLst>
          </p:cNvPr>
          <p:cNvSpPr>
            <a:spLocks noGrp="1" noChangeArrowheads="1"/>
          </p:cNvSpPr>
          <p:nvPr>
            <p:ph type="title"/>
          </p:nvPr>
        </p:nvSpPr>
        <p:spPr/>
        <p:txBody>
          <a:bodyPr/>
          <a:lstStyle/>
          <a:p>
            <a:r>
              <a:rPr lang="en-US" altLang="zh-TW"/>
              <a:t>Event Routing</a:t>
            </a:r>
          </a:p>
        </p:txBody>
      </p:sp>
      <p:sp>
        <p:nvSpPr>
          <p:cNvPr id="28675" name="Rectangle 3">
            <a:extLst>
              <a:ext uri="{FF2B5EF4-FFF2-40B4-BE49-F238E27FC236}">
                <a16:creationId xmlns:a16="http://schemas.microsoft.com/office/drawing/2014/main" id="{79B6B709-E32F-40FD-A2EB-494AD74C2ADD}"/>
              </a:ext>
            </a:extLst>
          </p:cNvPr>
          <p:cNvSpPr>
            <a:spLocks noGrp="1" noChangeArrowheads="1"/>
          </p:cNvSpPr>
          <p:nvPr>
            <p:ph type="body" idx="1"/>
          </p:nvPr>
        </p:nvSpPr>
        <p:spPr/>
        <p:txBody>
          <a:bodyPr/>
          <a:lstStyle/>
          <a:p>
            <a:r>
              <a:rPr lang="en-GB" altLang="zh-TW"/>
              <a:t>After filtering the events, the broker/brokers must route the events to the corresponding subscribers. </a:t>
            </a:r>
          </a:p>
          <a:p>
            <a:r>
              <a:rPr lang="en-US" altLang="zh-TW"/>
              <a:t>Can be done in the following ways:</a:t>
            </a:r>
          </a:p>
          <a:p>
            <a:pPr lvl="1"/>
            <a:r>
              <a:rPr lang="en-US" altLang="zh-TW"/>
              <a:t>Unicast </a:t>
            </a:r>
          </a:p>
          <a:p>
            <a:pPr lvl="1"/>
            <a:r>
              <a:rPr lang="en-US" altLang="zh-TW"/>
              <a:t>Multicast</a:t>
            </a:r>
          </a:p>
          <a:p>
            <a:pPr lvl="1"/>
            <a:r>
              <a:rPr lang="en-US" altLang="zh-TW"/>
              <a:t>Server push/ client pull </a:t>
            </a:r>
          </a:p>
        </p:txBody>
      </p:sp>
    </p:spTree>
    <p:extLst>
      <p:ext uri="{BB962C8B-B14F-4D97-AF65-F5344CB8AC3E}">
        <p14:creationId xmlns:p14="http://schemas.microsoft.com/office/powerpoint/2010/main" val="2281845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EE3D900E-875A-40E0-ACB3-85E583538F24}"/>
              </a:ext>
            </a:extLst>
          </p:cNvPr>
          <p:cNvSpPr>
            <a:spLocks noGrp="1" noChangeArrowheads="1"/>
          </p:cNvSpPr>
          <p:nvPr>
            <p:ph type="title"/>
          </p:nvPr>
        </p:nvSpPr>
        <p:spPr/>
        <p:txBody>
          <a:bodyPr/>
          <a:lstStyle/>
          <a:p>
            <a:r>
              <a:rPr lang="en-US" altLang="zh-TW"/>
              <a:t>Event Routing</a:t>
            </a:r>
          </a:p>
        </p:txBody>
      </p:sp>
      <p:sp>
        <p:nvSpPr>
          <p:cNvPr id="33795" name="Rectangle 3">
            <a:extLst>
              <a:ext uri="{FF2B5EF4-FFF2-40B4-BE49-F238E27FC236}">
                <a16:creationId xmlns:a16="http://schemas.microsoft.com/office/drawing/2014/main" id="{54AEEAC1-EDE8-4652-8CE7-F0FEBE41CE02}"/>
              </a:ext>
            </a:extLst>
          </p:cNvPr>
          <p:cNvSpPr>
            <a:spLocks noGrp="1" noChangeArrowheads="1"/>
          </p:cNvSpPr>
          <p:nvPr>
            <p:ph type="body" idx="1"/>
          </p:nvPr>
        </p:nvSpPr>
        <p:spPr/>
        <p:txBody>
          <a:bodyPr/>
          <a:lstStyle/>
          <a:p>
            <a:r>
              <a:rPr lang="en-US" altLang="zh-TW"/>
              <a:t>The broker makes the decision: how to route the message to the subscriber. </a:t>
            </a:r>
          </a:p>
          <a:p>
            <a:r>
              <a:rPr lang="en-US" altLang="zh-TW"/>
              <a:t>Several optimization schemes are available. </a:t>
            </a:r>
          </a:p>
          <a:p>
            <a:pPr lvl="1"/>
            <a:r>
              <a:rPr lang="en-US" altLang="zh-TW"/>
              <a:t>Profile forwarding scheme – brokers only forward the event to their neighbor broker which fulfill their subscription</a:t>
            </a:r>
          </a:p>
          <a:p>
            <a:pPr lvl="1"/>
            <a:r>
              <a:rPr lang="en-US" altLang="zh-TW"/>
              <a:t>Filtering the total covering of the subscription of the system – accept publisher events only if a subscriber has subscribed this event. </a:t>
            </a:r>
          </a:p>
          <a:p>
            <a:endParaRPr lang="en-US" altLang="zh-TW"/>
          </a:p>
        </p:txBody>
      </p:sp>
    </p:spTree>
    <p:extLst>
      <p:ext uri="{BB962C8B-B14F-4D97-AF65-F5344CB8AC3E}">
        <p14:creationId xmlns:p14="http://schemas.microsoft.com/office/powerpoint/2010/main" val="25045152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7C232-AD42-4FEE-9D32-30F9A196827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Request Reply Pattern</a:t>
            </a:r>
          </a:p>
        </p:txBody>
      </p:sp>
      <p:pic>
        <p:nvPicPr>
          <p:cNvPr id="1026" name="Picture 2" descr="https://www.enterpriseintegrationpatterns.com/img/RequestReply.gif">
            <a:extLst>
              <a:ext uri="{FF2B5EF4-FFF2-40B4-BE49-F238E27FC236}">
                <a16:creationId xmlns:a16="http://schemas.microsoft.com/office/drawing/2014/main" id="{93A23CB5-5F7A-4048-8D3E-0CF5C996A0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328" y="1675227"/>
            <a:ext cx="9081344"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998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
            <a:extLst>
              <a:ext uri="{FF2B5EF4-FFF2-40B4-BE49-F238E27FC236}">
                <a16:creationId xmlns:a16="http://schemas.microsoft.com/office/drawing/2014/main" id="{AB2284AE-D09D-5C4C-BD12-C98B9C387596}"/>
              </a:ext>
            </a:extLst>
          </p:cNvPr>
          <p:cNvSpPr txBox="1">
            <a:spLocks/>
          </p:cNvSpPr>
          <p:nvPr/>
        </p:nvSpPr>
        <p:spPr>
          <a:xfrm>
            <a:off x="1335315" y="57768"/>
            <a:ext cx="9306884" cy="764526"/>
          </a:xfrm>
          <a:prstGeom prst="rect">
            <a:avLst/>
          </a:prstGeom>
        </p:spPr>
        <p:txBody>
          <a:bodyPr/>
          <a:lstStyle>
            <a:lvl1pPr algn="ctr" defTabSz="342900" rtl="0" eaLnBrk="1" latinLnBrk="0" hangingPunct="1">
              <a:spcBef>
                <a:spcPct val="0"/>
              </a:spcBef>
              <a:buNone/>
              <a:defRPr sz="3300" kern="1200">
                <a:solidFill>
                  <a:schemeClr val="tx1"/>
                </a:solidFill>
                <a:latin typeface="+mj-lt"/>
                <a:ea typeface="+mj-ea"/>
                <a:cs typeface="+mj-cs"/>
              </a:defRPr>
            </a:lvl1pPr>
          </a:lstStyle>
          <a:p>
            <a:r>
              <a:rPr lang="en-US" sz="3733" dirty="0">
                <a:solidFill>
                  <a:srgbClr val="FF0000"/>
                </a:solidFill>
                <a:latin typeface="Tahoma" pitchFamily="34" charset="0"/>
                <a:ea typeface="MS PGothic" pitchFamily="34" charset="-128"/>
                <a:cs typeface="Tahoma" pitchFamily="34" charset="0"/>
              </a:rPr>
              <a:t>Networking Layer</a:t>
            </a:r>
          </a:p>
        </p:txBody>
      </p:sp>
      <p:sp>
        <p:nvSpPr>
          <p:cNvPr id="4" name="TextBox 3">
            <a:extLst>
              <a:ext uri="{FF2B5EF4-FFF2-40B4-BE49-F238E27FC236}">
                <a16:creationId xmlns:a16="http://schemas.microsoft.com/office/drawing/2014/main" id="{1B831944-AB56-8F43-8ADB-A622F76E42F5}"/>
              </a:ext>
            </a:extLst>
          </p:cNvPr>
          <p:cNvSpPr txBox="1"/>
          <p:nvPr/>
        </p:nvSpPr>
        <p:spPr>
          <a:xfrm>
            <a:off x="3808603" y="5010484"/>
            <a:ext cx="8425616" cy="1754326"/>
          </a:xfrm>
          <a:prstGeom prst="rect">
            <a:avLst/>
          </a:prstGeom>
          <a:noFill/>
        </p:spPr>
        <p:txBody>
          <a:bodyPr wrap="square" rtlCol="0">
            <a:spAutoFit/>
          </a:bodyPr>
          <a:lstStyle/>
          <a:p>
            <a:r>
              <a:rPr lang="en-US" dirty="0"/>
              <a:t>The data from the IoT Sensors have to be moved in real-time to a computation backend for analysis. </a:t>
            </a:r>
          </a:p>
          <a:p>
            <a:endParaRPr lang="en-US" dirty="0"/>
          </a:p>
          <a:p>
            <a:r>
              <a:rPr lang="en-US" dirty="0"/>
              <a:t>Must deal with a range of networking technologies</a:t>
            </a:r>
          </a:p>
          <a:p>
            <a:endParaRPr lang="en-US" dirty="0"/>
          </a:p>
          <a:p>
            <a:r>
              <a:rPr lang="en-US" dirty="0"/>
              <a:t>The tradeoff is between throughput, cost, and timeliness and reliability of data transfer</a:t>
            </a:r>
          </a:p>
        </p:txBody>
      </p:sp>
      <p:pic>
        <p:nvPicPr>
          <p:cNvPr id="3" name="Picture 2">
            <a:extLst>
              <a:ext uri="{FF2B5EF4-FFF2-40B4-BE49-F238E27FC236}">
                <a16:creationId xmlns:a16="http://schemas.microsoft.com/office/drawing/2014/main" id="{B79CFEA1-66B1-9145-8F21-C2820BE80399}"/>
              </a:ext>
            </a:extLst>
          </p:cNvPr>
          <p:cNvPicPr>
            <a:picLocks noChangeAspect="1"/>
          </p:cNvPicPr>
          <p:nvPr/>
        </p:nvPicPr>
        <p:blipFill>
          <a:blip r:embed="rId3"/>
          <a:stretch>
            <a:fillRect/>
          </a:stretch>
        </p:blipFill>
        <p:spPr>
          <a:xfrm>
            <a:off x="4826000" y="1276553"/>
            <a:ext cx="2540000" cy="1905000"/>
          </a:xfrm>
          <a:prstGeom prst="rect">
            <a:avLst/>
          </a:prstGeom>
        </p:spPr>
      </p:pic>
      <p:pic>
        <p:nvPicPr>
          <p:cNvPr id="6" name="Picture 5" descr="A close up of a sign&#10;&#10;Description automatically generated">
            <a:extLst>
              <a:ext uri="{FF2B5EF4-FFF2-40B4-BE49-F238E27FC236}">
                <a16:creationId xmlns:a16="http://schemas.microsoft.com/office/drawing/2014/main" id="{32A0898A-CAD1-D042-BB98-9993AD63CB2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7544748" y="1342593"/>
            <a:ext cx="4503319" cy="1664471"/>
          </a:xfrm>
          <a:prstGeom prst="rect">
            <a:avLst/>
          </a:prstGeom>
        </p:spPr>
      </p:pic>
      <p:pic>
        <p:nvPicPr>
          <p:cNvPr id="11" name="Picture 10">
            <a:extLst>
              <a:ext uri="{FF2B5EF4-FFF2-40B4-BE49-F238E27FC236}">
                <a16:creationId xmlns:a16="http://schemas.microsoft.com/office/drawing/2014/main" id="{461850A0-7CF8-C341-A1FF-541F4710212B}"/>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xmlns="" r:id="rId7"/>
              </a:ext>
            </a:extLst>
          </a:blip>
          <a:stretch>
            <a:fillRect/>
          </a:stretch>
        </p:blipFill>
        <p:spPr>
          <a:xfrm>
            <a:off x="5143500" y="3200400"/>
            <a:ext cx="1905000" cy="457200"/>
          </a:xfrm>
          <a:prstGeom prst="rect">
            <a:avLst/>
          </a:prstGeom>
        </p:spPr>
      </p:pic>
      <p:pic>
        <p:nvPicPr>
          <p:cNvPr id="34" name="Picture 33">
            <a:extLst>
              <a:ext uri="{FF2B5EF4-FFF2-40B4-BE49-F238E27FC236}">
                <a16:creationId xmlns:a16="http://schemas.microsoft.com/office/drawing/2014/main" id="{B9EEFB90-6886-F647-B832-D1F1FBD4B9B8}"/>
              </a:ext>
            </a:extLst>
          </p:cNvPr>
          <p:cNvPicPr>
            <a:picLocks noChangeAspect="1"/>
          </p:cNvPicPr>
          <p:nvPr/>
        </p:nvPicPr>
        <p:blipFill>
          <a:blip r:embed="rId8" cstate="hqprint">
            <a:extLst>
              <a:ext uri="{28A0092B-C50C-407E-A947-70E740481C1C}">
                <a14:useLocalDpi xmlns:a14="http://schemas.microsoft.com/office/drawing/2010/main" val="0"/>
              </a:ext>
              <a:ext uri="{837473B0-CC2E-450A-ABE3-18F120FF3D39}">
                <a1611:picAttrSrcUrl xmlns:a1611="http://schemas.microsoft.com/office/drawing/2016/11/main" xmlns="" r:id="rId9"/>
              </a:ext>
            </a:extLst>
          </a:blip>
          <a:stretch>
            <a:fillRect/>
          </a:stretch>
        </p:blipFill>
        <p:spPr>
          <a:xfrm>
            <a:off x="7544748" y="3098864"/>
            <a:ext cx="1076328" cy="1619768"/>
          </a:xfrm>
          <a:prstGeom prst="rect">
            <a:avLst/>
          </a:prstGeom>
        </p:spPr>
      </p:pic>
      <p:pic>
        <p:nvPicPr>
          <p:cNvPr id="49" name="Picture 48">
            <a:extLst>
              <a:ext uri="{FF2B5EF4-FFF2-40B4-BE49-F238E27FC236}">
                <a16:creationId xmlns:a16="http://schemas.microsoft.com/office/drawing/2014/main" id="{D7529AA9-C80F-284E-ACFA-3AF8AF74EC92}"/>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xmlns="" r:id="rId11"/>
              </a:ext>
            </a:extLst>
          </a:blip>
          <a:stretch>
            <a:fillRect/>
          </a:stretch>
        </p:blipFill>
        <p:spPr>
          <a:xfrm>
            <a:off x="9117324" y="3110943"/>
            <a:ext cx="2032000" cy="1714500"/>
          </a:xfrm>
          <a:prstGeom prst="rect">
            <a:avLst/>
          </a:prstGeom>
        </p:spPr>
      </p:pic>
      <p:grpSp>
        <p:nvGrpSpPr>
          <p:cNvPr id="31" name="Group 30">
            <a:extLst>
              <a:ext uri="{FF2B5EF4-FFF2-40B4-BE49-F238E27FC236}">
                <a16:creationId xmlns:a16="http://schemas.microsoft.com/office/drawing/2014/main" id="{CCB451DA-0082-4852-973F-7DE4833FF039}"/>
              </a:ext>
            </a:extLst>
          </p:cNvPr>
          <p:cNvGrpSpPr/>
          <p:nvPr/>
        </p:nvGrpSpPr>
        <p:grpSpPr>
          <a:xfrm>
            <a:off x="159161" y="1268762"/>
            <a:ext cx="2757740" cy="4320476"/>
            <a:chOff x="139908" y="1336339"/>
            <a:chExt cx="2757740" cy="4320476"/>
          </a:xfrm>
        </p:grpSpPr>
        <p:sp>
          <p:nvSpPr>
            <p:cNvPr id="32" name="Rectangle 31">
              <a:extLst>
                <a:ext uri="{FF2B5EF4-FFF2-40B4-BE49-F238E27FC236}">
                  <a16:creationId xmlns:a16="http://schemas.microsoft.com/office/drawing/2014/main" id="{13008B25-D69E-4851-9317-58934B2D4748}"/>
                </a:ext>
              </a:extLst>
            </p:cNvPr>
            <p:cNvSpPr/>
            <p:nvPr/>
          </p:nvSpPr>
          <p:spPr bwMode="auto">
            <a:xfrm rot="5400000">
              <a:off x="478797" y="2530236"/>
              <a:ext cx="3329609" cy="150809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fontAlgn="base">
                <a:spcBef>
                  <a:spcPct val="50000"/>
                </a:spcBef>
                <a:spcAft>
                  <a:spcPct val="0"/>
                </a:spcAft>
              </a:pPr>
              <a:endParaRPr lang="en-US" i="1" dirty="0">
                <a:latin typeface="Arial" pitchFamily="-65" charset="0"/>
              </a:endParaRPr>
            </a:p>
          </p:txBody>
        </p:sp>
        <p:sp>
          <p:nvSpPr>
            <p:cNvPr id="33" name="Rectangle 32">
              <a:extLst>
                <a:ext uri="{FF2B5EF4-FFF2-40B4-BE49-F238E27FC236}">
                  <a16:creationId xmlns:a16="http://schemas.microsoft.com/office/drawing/2014/main" id="{101FFCF6-D3C9-4049-BEFB-FDE3006E5F03}"/>
                </a:ext>
              </a:extLst>
            </p:cNvPr>
            <p:cNvSpPr/>
            <p:nvPr/>
          </p:nvSpPr>
          <p:spPr bwMode="auto">
            <a:xfrm rot="5400000">
              <a:off x="1162296" y="2634413"/>
              <a:ext cx="1017934" cy="108638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fontAlgn="base">
                <a:spcBef>
                  <a:spcPct val="50000"/>
                </a:spcBef>
                <a:spcAft>
                  <a:spcPct val="0"/>
                </a:spcAft>
              </a:pPr>
              <a:endParaRPr lang="en-US" i="1" dirty="0">
                <a:latin typeface="Arial" pitchFamily="-65" charset="0"/>
              </a:endParaRPr>
            </a:p>
          </p:txBody>
        </p:sp>
        <p:sp>
          <p:nvSpPr>
            <p:cNvPr id="35" name="Rectangle 34">
              <a:extLst>
                <a:ext uri="{FF2B5EF4-FFF2-40B4-BE49-F238E27FC236}">
                  <a16:creationId xmlns:a16="http://schemas.microsoft.com/office/drawing/2014/main" id="{F04A38FF-9685-4191-A76A-71CB84977F47}"/>
                </a:ext>
              </a:extLst>
            </p:cNvPr>
            <p:cNvSpPr/>
            <p:nvPr/>
          </p:nvSpPr>
          <p:spPr bwMode="auto">
            <a:xfrm rot="4468015">
              <a:off x="777704" y="2827416"/>
              <a:ext cx="1017934" cy="108638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fontAlgn="base">
                <a:spcBef>
                  <a:spcPct val="50000"/>
                </a:spcBef>
                <a:spcAft>
                  <a:spcPct val="0"/>
                </a:spcAft>
              </a:pPr>
              <a:endParaRPr lang="en-US" i="1" dirty="0">
                <a:latin typeface="Arial" pitchFamily="-65" charset="0"/>
              </a:endParaRPr>
            </a:p>
          </p:txBody>
        </p:sp>
        <p:sp>
          <p:nvSpPr>
            <p:cNvPr id="36" name="Rectangle 35">
              <a:extLst>
                <a:ext uri="{FF2B5EF4-FFF2-40B4-BE49-F238E27FC236}">
                  <a16:creationId xmlns:a16="http://schemas.microsoft.com/office/drawing/2014/main" id="{D6C617F0-0B5E-4B18-88F3-8EBE08EA2D70}"/>
                </a:ext>
              </a:extLst>
            </p:cNvPr>
            <p:cNvSpPr/>
            <p:nvPr/>
          </p:nvSpPr>
          <p:spPr>
            <a:xfrm>
              <a:off x="145826" y="1336339"/>
              <a:ext cx="2743200" cy="57576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2060"/>
                  </a:solidFill>
                </a:rPr>
                <a:t>Human Layer</a:t>
              </a:r>
            </a:p>
          </p:txBody>
        </p:sp>
        <p:sp>
          <p:nvSpPr>
            <p:cNvPr id="37" name="Rectangle 36">
              <a:extLst>
                <a:ext uri="{FF2B5EF4-FFF2-40B4-BE49-F238E27FC236}">
                  <a16:creationId xmlns:a16="http://schemas.microsoft.com/office/drawing/2014/main" id="{565B59F9-2E56-4392-BA6F-9BEDB97D7FEC}"/>
                </a:ext>
              </a:extLst>
            </p:cNvPr>
            <p:cNvSpPr/>
            <p:nvPr/>
          </p:nvSpPr>
          <p:spPr>
            <a:xfrm>
              <a:off x="145826" y="2264563"/>
              <a:ext cx="2743200" cy="57576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2060"/>
                  </a:solidFill>
                </a:rPr>
                <a:t>Smart Application Layer</a:t>
              </a:r>
            </a:p>
          </p:txBody>
        </p:sp>
        <p:sp>
          <p:nvSpPr>
            <p:cNvPr id="38" name="Rectangle 37">
              <a:extLst>
                <a:ext uri="{FF2B5EF4-FFF2-40B4-BE49-F238E27FC236}">
                  <a16:creationId xmlns:a16="http://schemas.microsoft.com/office/drawing/2014/main" id="{208B025D-DB02-45BC-83AD-D146363CCC6B}"/>
                </a:ext>
              </a:extLst>
            </p:cNvPr>
            <p:cNvSpPr/>
            <p:nvPr/>
          </p:nvSpPr>
          <p:spPr>
            <a:xfrm>
              <a:off x="139908" y="3224599"/>
              <a:ext cx="2743200" cy="57576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2060"/>
                  </a:solidFill>
                </a:rPr>
                <a:t>Decision Support Systems</a:t>
              </a:r>
            </a:p>
          </p:txBody>
        </p:sp>
        <p:sp>
          <p:nvSpPr>
            <p:cNvPr id="39" name="Rectangle 38">
              <a:extLst>
                <a:ext uri="{FF2B5EF4-FFF2-40B4-BE49-F238E27FC236}">
                  <a16:creationId xmlns:a16="http://schemas.microsoft.com/office/drawing/2014/main" id="{F796BD40-B6E8-49C9-851F-9D02848B94F5}"/>
                </a:ext>
              </a:extLst>
            </p:cNvPr>
            <p:cNvSpPr/>
            <p:nvPr/>
          </p:nvSpPr>
          <p:spPr>
            <a:xfrm>
              <a:off x="139908" y="4188809"/>
              <a:ext cx="2743200" cy="57576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0000"/>
                  </a:solidFill>
                </a:rPr>
                <a:t>Networking Layer</a:t>
              </a:r>
            </a:p>
          </p:txBody>
        </p:sp>
        <p:sp>
          <p:nvSpPr>
            <p:cNvPr id="40" name="Rectangle 39">
              <a:extLst>
                <a:ext uri="{FF2B5EF4-FFF2-40B4-BE49-F238E27FC236}">
                  <a16:creationId xmlns:a16="http://schemas.microsoft.com/office/drawing/2014/main" id="{44B74C21-5ABC-4A3F-A6AE-F62F968584AD}"/>
                </a:ext>
              </a:extLst>
            </p:cNvPr>
            <p:cNvSpPr/>
            <p:nvPr/>
          </p:nvSpPr>
          <p:spPr>
            <a:xfrm>
              <a:off x="139908" y="5081047"/>
              <a:ext cx="2743200" cy="57576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2060"/>
                  </a:solidFill>
                </a:rPr>
                <a:t>Physical System and Sensors</a:t>
              </a:r>
            </a:p>
          </p:txBody>
        </p:sp>
        <p:sp>
          <p:nvSpPr>
            <p:cNvPr id="41" name="Up Arrow 22">
              <a:extLst>
                <a:ext uri="{FF2B5EF4-FFF2-40B4-BE49-F238E27FC236}">
                  <a16:creationId xmlns:a16="http://schemas.microsoft.com/office/drawing/2014/main" id="{B14716C3-02E5-426B-8529-DCFC3A638656}"/>
                </a:ext>
              </a:extLst>
            </p:cNvPr>
            <p:cNvSpPr/>
            <p:nvPr/>
          </p:nvSpPr>
          <p:spPr>
            <a:xfrm>
              <a:off x="450626" y="1912107"/>
              <a:ext cx="228600" cy="352456"/>
            </a:xfrm>
            <a:prstGeom prst="upArrow">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rgbClr val="002060"/>
                </a:solidFill>
              </a:endParaRPr>
            </a:p>
          </p:txBody>
        </p:sp>
        <p:sp>
          <p:nvSpPr>
            <p:cNvPr id="42" name="Up Arrow 23">
              <a:extLst>
                <a:ext uri="{FF2B5EF4-FFF2-40B4-BE49-F238E27FC236}">
                  <a16:creationId xmlns:a16="http://schemas.microsoft.com/office/drawing/2014/main" id="{22E71A30-2EA5-4109-84D5-D6D9610B0E6E}"/>
                </a:ext>
              </a:extLst>
            </p:cNvPr>
            <p:cNvSpPr/>
            <p:nvPr/>
          </p:nvSpPr>
          <p:spPr>
            <a:xfrm>
              <a:off x="446557" y="2836157"/>
              <a:ext cx="228600" cy="352456"/>
            </a:xfrm>
            <a:prstGeom prst="upArrow">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rgbClr val="002060"/>
                </a:solidFill>
              </a:endParaRPr>
            </a:p>
          </p:txBody>
        </p:sp>
        <p:sp>
          <p:nvSpPr>
            <p:cNvPr id="43" name="Up Arrow 24">
              <a:extLst>
                <a:ext uri="{FF2B5EF4-FFF2-40B4-BE49-F238E27FC236}">
                  <a16:creationId xmlns:a16="http://schemas.microsoft.com/office/drawing/2014/main" id="{91C56AE7-0223-4FEE-8B4C-75B9F73BCD3C}"/>
                </a:ext>
              </a:extLst>
            </p:cNvPr>
            <p:cNvSpPr/>
            <p:nvPr/>
          </p:nvSpPr>
          <p:spPr>
            <a:xfrm>
              <a:off x="456174" y="3780276"/>
              <a:ext cx="228600" cy="352456"/>
            </a:xfrm>
            <a:prstGeom prst="upArrow">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rgbClr val="002060"/>
                </a:solidFill>
              </a:endParaRPr>
            </a:p>
          </p:txBody>
        </p:sp>
        <p:sp>
          <p:nvSpPr>
            <p:cNvPr id="45" name="Up Arrow 25">
              <a:extLst>
                <a:ext uri="{FF2B5EF4-FFF2-40B4-BE49-F238E27FC236}">
                  <a16:creationId xmlns:a16="http://schemas.microsoft.com/office/drawing/2014/main" id="{28DC8EF3-2114-4977-BE3B-67D41FD4C729}"/>
                </a:ext>
              </a:extLst>
            </p:cNvPr>
            <p:cNvSpPr/>
            <p:nvPr/>
          </p:nvSpPr>
          <p:spPr>
            <a:xfrm>
              <a:off x="457653" y="4728591"/>
              <a:ext cx="228600" cy="352456"/>
            </a:xfrm>
            <a:prstGeom prst="upArrow">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rgbClr val="002060"/>
                </a:solidFill>
              </a:endParaRPr>
            </a:p>
          </p:txBody>
        </p:sp>
        <p:sp>
          <p:nvSpPr>
            <p:cNvPr id="46" name="Up Arrow 26">
              <a:extLst>
                <a:ext uri="{FF2B5EF4-FFF2-40B4-BE49-F238E27FC236}">
                  <a16:creationId xmlns:a16="http://schemas.microsoft.com/office/drawing/2014/main" id="{BFAFA0A8-ACA0-4835-A64A-90781ADF024F}"/>
                </a:ext>
              </a:extLst>
            </p:cNvPr>
            <p:cNvSpPr/>
            <p:nvPr/>
          </p:nvSpPr>
          <p:spPr>
            <a:xfrm flipH="1" flipV="1">
              <a:off x="2127026" y="1898283"/>
              <a:ext cx="228600" cy="352456"/>
            </a:xfrm>
            <a:prstGeom prst="upArrow">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rgbClr val="002060"/>
                </a:solidFill>
              </a:endParaRPr>
            </a:p>
          </p:txBody>
        </p:sp>
        <p:sp>
          <p:nvSpPr>
            <p:cNvPr id="47" name="Up Arrow 27">
              <a:extLst>
                <a:ext uri="{FF2B5EF4-FFF2-40B4-BE49-F238E27FC236}">
                  <a16:creationId xmlns:a16="http://schemas.microsoft.com/office/drawing/2014/main" id="{E442E40A-149C-4A0C-8E75-F79144E473EE}"/>
                </a:ext>
              </a:extLst>
            </p:cNvPr>
            <p:cNvSpPr/>
            <p:nvPr/>
          </p:nvSpPr>
          <p:spPr>
            <a:xfrm flipH="1" flipV="1">
              <a:off x="2103722" y="2822338"/>
              <a:ext cx="228600" cy="352456"/>
            </a:xfrm>
            <a:prstGeom prst="upArrow">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rgbClr val="002060"/>
                </a:solidFill>
              </a:endParaRPr>
            </a:p>
          </p:txBody>
        </p:sp>
        <p:sp>
          <p:nvSpPr>
            <p:cNvPr id="48" name="Up Arrow 28">
              <a:extLst>
                <a:ext uri="{FF2B5EF4-FFF2-40B4-BE49-F238E27FC236}">
                  <a16:creationId xmlns:a16="http://schemas.microsoft.com/office/drawing/2014/main" id="{DC63EB55-E90A-47FD-81EB-565CC6211EA0}"/>
                </a:ext>
              </a:extLst>
            </p:cNvPr>
            <p:cNvSpPr/>
            <p:nvPr/>
          </p:nvSpPr>
          <p:spPr>
            <a:xfrm flipH="1" flipV="1">
              <a:off x="2103722" y="3819723"/>
              <a:ext cx="228600" cy="352456"/>
            </a:xfrm>
            <a:prstGeom prst="upArrow">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rgbClr val="002060"/>
                </a:solidFill>
              </a:endParaRPr>
            </a:p>
          </p:txBody>
        </p:sp>
        <p:sp>
          <p:nvSpPr>
            <p:cNvPr id="50" name="Up Arrow 29">
              <a:extLst>
                <a:ext uri="{FF2B5EF4-FFF2-40B4-BE49-F238E27FC236}">
                  <a16:creationId xmlns:a16="http://schemas.microsoft.com/office/drawing/2014/main" id="{4346F44D-2164-4321-AE41-6996AA7E36F8}"/>
                </a:ext>
              </a:extLst>
            </p:cNvPr>
            <p:cNvSpPr/>
            <p:nvPr/>
          </p:nvSpPr>
          <p:spPr>
            <a:xfrm flipH="1" flipV="1">
              <a:off x="2103722" y="4728591"/>
              <a:ext cx="228600" cy="352456"/>
            </a:xfrm>
            <a:prstGeom prst="upArrow">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rgbClr val="002060"/>
                </a:solidFill>
              </a:endParaRPr>
            </a:p>
          </p:txBody>
        </p:sp>
      </p:grpSp>
    </p:spTree>
    <p:extLst>
      <p:ext uri="{BB962C8B-B14F-4D97-AF65-F5344CB8AC3E}">
        <p14:creationId xmlns:p14="http://schemas.microsoft.com/office/powerpoint/2010/main" val="33719576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EF8B9-22F8-411C-82A6-330958B607B1}"/>
              </a:ext>
            </a:extLst>
          </p:cNvPr>
          <p:cNvSpPr>
            <a:spLocks noGrp="1"/>
          </p:cNvSpPr>
          <p:nvPr>
            <p:ph type="title"/>
          </p:nvPr>
        </p:nvSpPr>
        <p:spPr/>
        <p:txBody>
          <a:bodyPr/>
          <a:lstStyle/>
          <a:p>
            <a:r>
              <a:rPr lang="en-US" dirty="0"/>
              <a:t>ZERO MQ Request reply example</a:t>
            </a:r>
          </a:p>
        </p:txBody>
      </p:sp>
      <p:sp>
        <p:nvSpPr>
          <p:cNvPr id="3" name="Content Placeholder 2">
            <a:extLst>
              <a:ext uri="{FF2B5EF4-FFF2-40B4-BE49-F238E27FC236}">
                <a16:creationId xmlns:a16="http://schemas.microsoft.com/office/drawing/2014/main" id="{6730D86C-445C-441B-B705-A6676AAFF3BD}"/>
              </a:ext>
            </a:extLst>
          </p:cNvPr>
          <p:cNvSpPr>
            <a:spLocks noGrp="1"/>
          </p:cNvSpPr>
          <p:nvPr>
            <p:ph idx="1"/>
          </p:nvPr>
        </p:nvSpPr>
        <p:spPr/>
        <p:txBody>
          <a:bodyPr/>
          <a:lstStyle/>
          <a:p>
            <a:r>
              <a:rPr lang="en-US" dirty="0"/>
              <a:t>https://learning-0mq-with-pyzmq.readthedocs.io/en/latest/pyzmq/patterns/client_server.html</a:t>
            </a:r>
          </a:p>
        </p:txBody>
      </p:sp>
    </p:spTree>
    <p:extLst>
      <p:ext uri="{BB962C8B-B14F-4D97-AF65-F5344CB8AC3E}">
        <p14:creationId xmlns:p14="http://schemas.microsoft.com/office/powerpoint/2010/main" val="6525214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3F543-2DBA-4AA4-8BD6-3D8A08DDCE17}"/>
              </a:ext>
            </a:extLst>
          </p:cNvPr>
          <p:cNvSpPr>
            <a:spLocks noGrp="1"/>
          </p:cNvSpPr>
          <p:nvPr>
            <p:ph type="title"/>
          </p:nvPr>
        </p:nvSpPr>
        <p:spPr/>
        <p:txBody>
          <a:bodyPr/>
          <a:lstStyle/>
          <a:p>
            <a:r>
              <a:rPr lang="en-US" dirty="0"/>
              <a:t>Asynchronous Request Reply</a:t>
            </a:r>
          </a:p>
        </p:txBody>
      </p:sp>
      <p:sp>
        <p:nvSpPr>
          <p:cNvPr id="3" name="Content Placeholder 2">
            <a:extLst>
              <a:ext uri="{FF2B5EF4-FFF2-40B4-BE49-F238E27FC236}">
                <a16:creationId xmlns:a16="http://schemas.microsoft.com/office/drawing/2014/main" id="{CB0DB6F1-34FB-4305-98C8-E347AB8E7DF5}"/>
              </a:ext>
            </a:extLst>
          </p:cNvPr>
          <p:cNvSpPr>
            <a:spLocks noGrp="1"/>
          </p:cNvSpPr>
          <p:nvPr>
            <p:ph idx="1"/>
          </p:nvPr>
        </p:nvSpPr>
        <p:spPr/>
        <p:txBody>
          <a:bodyPr/>
          <a:lstStyle/>
          <a:p>
            <a:r>
              <a:rPr lang="en-US" dirty="0"/>
              <a:t>The client does not wait for the server to respond. Rather it attaches a callback to be executed when the message arrives.</a:t>
            </a:r>
          </a:p>
        </p:txBody>
      </p:sp>
    </p:spTree>
    <p:extLst>
      <p:ext uri="{BB962C8B-B14F-4D97-AF65-F5344CB8AC3E}">
        <p14:creationId xmlns:p14="http://schemas.microsoft.com/office/powerpoint/2010/main" val="36215264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1BED2-4E3E-43C8-BC49-7EEC9505EDCA}"/>
              </a:ext>
            </a:extLst>
          </p:cNvPr>
          <p:cNvSpPr>
            <a:spLocks noGrp="1"/>
          </p:cNvSpPr>
          <p:nvPr>
            <p:ph idx="1"/>
          </p:nvPr>
        </p:nvSpPr>
        <p:spPr/>
        <p:txBody>
          <a:bodyPr>
            <a:normAutofit/>
          </a:bodyPr>
          <a:lstStyle/>
          <a:p>
            <a:r>
              <a:rPr lang="en-US" dirty="0"/>
              <a:t>MQTT (Message Queuing Telemetry Transport) is a simple and lightweight, publish/subscribe messaging protocol for machine to machine/</a:t>
            </a:r>
            <a:r>
              <a:rPr lang="en-US" dirty="0" err="1"/>
              <a:t>IoT</a:t>
            </a:r>
            <a:r>
              <a:rPr lang="en-US" dirty="0"/>
              <a:t> communications</a:t>
            </a:r>
          </a:p>
          <a:p>
            <a:r>
              <a:rPr lang="en-US" dirty="0"/>
              <a:t>Became an OASIS standard</a:t>
            </a:r>
          </a:p>
          <a:p>
            <a:r>
              <a:rPr lang="en-US" dirty="0"/>
              <a:t>Uses a broker for communication between publishes and subscribers</a:t>
            </a:r>
          </a:p>
          <a:p>
            <a:r>
              <a:rPr lang="en-US" dirty="0"/>
              <a:t>14 different message types supported</a:t>
            </a:r>
          </a:p>
          <a:p>
            <a:r>
              <a:rPr lang="en-US" dirty="0"/>
              <a:t>Quality of Service can be specified on the connection: “at most once”, “at least once” and “exactly once” semantics</a:t>
            </a:r>
          </a:p>
          <a:p>
            <a:r>
              <a:rPr lang="en-US" dirty="0"/>
              <a:t>TCP Port 1883 reserved, and 8883 using SSL</a:t>
            </a:r>
          </a:p>
          <a:p>
            <a:pPr lvl="1"/>
            <a:endParaRPr lang="en-US" dirty="0"/>
          </a:p>
          <a:p>
            <a:pPr marL="0" indent="0">
              <a:buNone/>
            </a:pPr>
            <a:endParaRPr lang="en-US" dirty="0"/>
          </a:p>
        </p:txBody>
      </p:sp>
      <p:sp>
        <p:nvSpPr>
          <p:cNvPr id="5" name="Title 1">
            <a:extLst>
              <a:ext uri="{FF2B5EF4-FFF2-40B4-BE49-F238E27FC236}">
                <a16:creationId xmlns:a16="http://schemas.microsoft.com/office/drawing/2014/main" id="{F0458112-5DB0-4CD3-B6CC-829849409F31}"/>
              </a:ext>
            </a:extLst>
          </p:cNvPr>
          <p:cNvSpPr>
            <a:spLocks noGrp="1"/>
          </p:cNvSpPr>
          <p:nvPr>
            <p:ph type="title"/>
          </p:nvPr>
        </p:nvSpPr>
        <p:spPr>
          <a:xfrm>
            <a:off x="690418" y="144134"/>
            <a:ext cx="10515600" cy="677903"/>
          </a:xfrm>
        </p:spPr>
        <p:txBody>
          <a:bodyPr/>
          <a:lstStyle/>
          <a:p>
            <a:pPr algn="ctr" defTabSz="342900"/>
            <a:r>
              <a:rPr lang="en-US" sz="3733" dirty="0" smtClean="0">
                <a:solidFill>
                  <a:srgbClr val="FF0000"/>
                </a:solidFill>
                <a:latin typeface="Tahoma" pitchFamily="34" charset="0"/>
                <a:ea typeface="MS PGothic" pitchFamily="34" charset="-128"/>
                <a:cs typeface="Tahoma" pitchFamily="34" charset="0"/>
              </a:rPr>
              <a:t>MQTT</a:t>
            </a:r>
            <a:endParaRPr lang="en-US" sz="3733" dirty="0">
              <a:solidFill>
                <a:srgbClr val="FF0000"/>
              </a:solidFill>
              <a:latin typeface="Tahoma" pitchFamily="34" charset="0"/>
              <a:ea typeface="MS PGothic" pitchFamily="34" charset="-128"/>
              <a:cs typeface="Tahoma" pitchFamily="34" charset="0"/>
            </a:endParaRPr>
          </a:p>
        </p:txBody>
      </p:sp>
      <p:sp>
        <p:nvSpPr>
          <p:cNvPr id="6" name="Rectangle 5"/>
          <p:cNvSpPr/>
          <p:nvPr/>
        </p:nvSpPr>
        <p:spPr>
          <a:xfrm>
            <a:off x="7126905" y="5553425"/>
            <a:ext cx="1688154" cy="369332"/>
          </a:xfrm>
          <a:prstGeom prst="rect">
            <a:avLst/>
          </a:prstGeom>
        </p:spPr>
        <p:txBody>
          <a:bodyPr wrap="none">
            <a:spAutoFit/>
          </a:bodyPr>
          <a:lstStyle/>
          <a:p>
            <a:r>
              <a:rPr lang="en-US" dirty="0"/>
              <a:t>(</a:t>
            </a:r>
            <a:r>
              <a:rPr lang="en-US" dirty="0">
                <a:hlinkClick r:id="rId2"/>
              </a:rPr>
              <a:t>www.mqtt.org</a:t>
            </a:r>
            <a:r>
              <a:rPr lang="en-US" dirty="0"/>
              <a:t>)</a:t>
            </a:r>
          </a:p>
        </p:txBody>
      </p:sp>
    </p:spTree>
    <p:extLst>
      <p:ext uri="{BB962C8B-B14F-4D97-AF65-F5344CB8AC3E}">
        <p14:creationId xmlns:p14="http://schemas.microsoft.com/office/powerpoint/2010/main" val="9589144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1BED2-4E3E-43C8-BC49-7EEC9505EDCA}"/>
              </a:ext>
            </a:extLst>
          </p:cNvPr>
          <p:cNvSpPr>
            <a:spLocks noGrp="1"/>
          </p:cNvSpPr>
          <p:nvPr>
            <p:ph idx="1"/>
          </p:nvPr>
        </p:nvSpPr>
        <p:spPr/>
        <p:txBody>
          <a:bodyPr>
            <a:normAutofit fontScale="92500" lnSpcReduction="20000"/>
          </a:bodyPr>
          <a:lstStyle/>
          <a:p>
            <a:r>
              <a:rPr lang="en-US" dirty="0"/>
              <a:t>Specialized application-level protocol for constrained devices</a:t>
            </a:r>
          </a:p>
          <a:p>
            <a:r>
              <a:rPr lang="en-US" dirty="0"/>
              <a:t>Specified in RFC 7252</a:t>
            </a:r>
          </a:p>
          <a:p>
            <a:r>
              <a:rPr lang="en-US" dirty="0"/>
              <a:t>Goal is to allow constrained devices to talk to each other on the same constrained network, or to other devices in other constrained networks connected by the Internet, or to other nodes on the Internet</a:t>
            </a:r>
          </a:p>
          <a:p>
            <a:r>
              <a:rPr lang="en-US" dirty="0"/>
              <a:t>It is meant to be very simple, low overhead and supporting multicast all of which are key requirements for IoT</a:t>
            </a:r>
          </a:p>
          <a:p>
            <a:r>
              <a:rPr lang="en-US" dirty="0" err="1"/>
              <a:t>CoAP</a:t>
            </a:r>
            <a:r>
              <a:rPr lang="en-US" dirty="0"/>
              <a:t> mapping to HTTP is available for ease of integration with the Web and enable RESTful services</a:t>
            </a:r>
          </a:p>
          <a:p>
            <a:r>
              <a:rPr lang="en-US" dirty="0"/>
              <a:t>A </a:t>
            </a:r>
            <a:r>
              <a:rPr lang="en-US" dirty="0" err="1"/>
              <a:t>CoAP</a:t>
            </a:r>
            <a:r>
              <a:rPr lang="en-US" dirty="0"/>
              <a:t> server typically executes on a constrained device like a sensor, whereas a </a:t>
            </a:r>
            <a:r>
              <a:rPr lang="en-US" dirty="0" err="1"/>
              <a:t>CoAP</a:t>
            </a:r>
            <a:r>
              <a:rPr lang="en-US" dirty="0"/>
              <a:t> client maybe a controller that obtains information from a large number of such servers</a:t>
            </a:r>
          </a:p>
          <a:p>
            <a:r>
              <a:rPr lang="en-US" dirty="0"/>
              <a:t>Several open-source implementations are available in many different programming languages </a:t>
            </a:r>
          </a:p>
          <a:p>
            <a:pPr lvl="1"/>
            <a:endParaRPr lang="en-US" dirty="0"/>
          </a:p>
          <a:p>
            <a:pPr lvl="1"/>
            <a:endParaRPr lang="en-US" dirty="0"/>
          </a:p>
          <a:p>
            <a:pPr marL="0" indent="0">
              <a:buNone/>
            </a:pPr>
            <a:endParaRPr lang="en-US" dirty="0"/>
          </a:p>
        </p:txBody>
      </p:sp>
      <p:sp>
        <p:nvSpPr>
          <p:cNvPr id="5" name="Title 1">
            <a:extLst>
              <a:ext uri="{FF2B5EF4-FFF2-40B4-BE49-F238E27FC236}">
                <a16:creationId xmlns:a16="http://schemas.microsoft.com/office/drawing/2014/main" id="{F0458112-5DB0-4CD3-B6CC-829849409F31}"/>
              </a:ext>
            </a:extLst>
          </p:cNvPr>
          <p:cNvSpPr>
            <a:spLocks noGrp="1"/>
          </p:cNvSpPr>
          <p:nvPr>
            <p:ph type="title"/>
          </p:nvPr>
        </p:nvSpPr>
        <p:spPr>
          <a:xfrm>
            <a:off x="166255" y="144134"/>
            <a:ext cx="11877963" cy="677903"/>
          </a:xfrm>
        </p:spPr>
        <p:txBody>
          <a:bodyPr/>
          <a:lstStyle/>
          <a:p>
            <a:pPr algn="ctr" defTabSz="342900"/>
            <a:r>
              <a:rPr lang="en-US" sz="3733" dirty="0" err="1" smtClean="0">
                <a:solidFill>
                  <a:srgbClr val="FF0000"/>
                </a:solidFill>
                <a:latin typeface="Tahoma" pitchFamily="34" charset="0"/>
                <a:ea typeface="MS PGothic" pitchFamily="34" charset="-128"/>
                <a:cs typeface="Tahoma" pitchFamily="34" charset="0"/>
              </a:rPr>
              <a:t>CoAP</a:t>
            </a:r>
            <a:r>
              <a:rPr lang="en-US" sz="3733" dirty="0" smtClean="0">
                <a:solidFill>
                  <a:srgbClr val="FF0000"/>
                </a:solidFill>
                <a:latin typeface="Tahoma" pitchFamily="34" charset="0"/>
                <a:ea typeface="MS PGothic" pitchFamily="34" charset="-128"/>
                <a:cs typeface="Tahoma" pitchFamily="34" charset="0"/>
              </a:rPr>
              <a:t> </a:t>
            </a:r>
            <a:r>
              <a:rPr lang="en-US" sz="3733" dirty="0">
                <a:solidFill>
                  <a:srgbClr val="FF0000"/>
                </a:solidFill>
                <a:latin typeface="Tahoma" pitchFamily="34" charset="0"/>
                <a:ea typeface="MS PGothic" pitchFamily="34" charset="-128"/>
                <a:cs typeface="Tahoma" pitchFamily="34" charset="0"/>
              </a:rPr>
              <a:t>(Constrained Application Protocol)</a:t>
            </a:r>
          </a:p>
        </p:txBody>
      </p:sp>
      <p:sp>
        <p:nvSpPr>
          <p:cNvPr id="6" name="Rectangle 5"/>
          <p:cNvSpPr/>
          <p:nvPr/>
        </p:nvSpPr>
        <p:spPr>
          <a:xfrm>
            <a:off x="8226460" y="6250503"/>
            <a:ext cx="2537041" cy="369332"/>
          </a:xfrm>
          <a:prstGeom prst="rect">
            <a:avLst/>
          </a:prstGeom>
        </p:spPr>
        <p:txBody>
          <a:bodyPr wrap="none">
            <a:spAutoFit/>
          </a:bodyPr>
          <a:lstStyle/>
          <a:p>
            <a:r>
              <a:rPr lang="en-US" dirty="0">
                <a:hlinkClick r:id="rId2"/>
              </a:rPr>
              <a:t>https://coap.technology/</a:t>
            </a:r>
            <a:endParaRPr lang="en-US" dirty="0"/>
          </a:p>
        </p:txBody>
      </p:sp>
    </p:spTree>
    <p:extLst>
      <p:ext uri="{BB962C8B-B14F-4D97-AF65-F5344CB8AC3E}">
        <p14:creationId xmlns:p14="http://schemas.microsoft.com/office/powerpoint/2010/main" val="31127381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1BED2-4E3E-43C8-BC49-7EEC9505EDCA}"/>
              </a:ext>
            </a:extLst>
          </p:cNvPr>
          <p:cNvSpPr>
            <a:spLocks noGrp="1"/>
          </p:cNvSpPr>
          <p:nvPr>
            <p:ph idx="1"/>
          </p:nvPr>
        </p:nvSpPr>
        <p:spPr/>
        <p:txBody>
          <a:bodyPr>
            <a:normAutofit lnSpcReduction="10000"/>
          </a:bodyPr>
          <a:lstStyle/>
          <a:p>
            <a:r>
              <a:rPr lang="en-US" dirty="0"/>
              <a:t>Object Management Group (OMG)’s specification for data-centric, topic-based publish-subscribe communication</a:t>
            </a:r>
          </a:p>
          <a:p>
            <a:r>
              <a:rPr lang="en-US" dirty="0"/>
              <a:t>Goal is to support real-time publish/subscribe communication</a:t>
            </a:r>
          </a:p>
          <a:p>
            <a:r>
              <a:rPr lang="en-US" dirty="0"/>
              <a:t>Several different quality of service configuration knobs are provided</a:t>
            </a:r>
          </a:p>
          <a:p>
            <a:r>
              <a:rPr lang="en-US" dirty="0"/>
              <a:t>Publishers and subscribers are matched based on topic equivalence and offered-vs-requested QoS model</a:t>
            </a:r>
          </a:p>
          <a:p>
            <a:pPr lvl="1"/>
            <a:r>
              <a:rPr lang="en-US" dirty="0"/>
              <a:t>i.e., offered QoS by publisher dominates the requested QoS properties by subscribers</a:t>
            </a:r>
          </a:p>
          <a:p>
            <a:r>
              <a:rPr lang="en-US" dirty="0"/>
              <a:t>DDS introduces a global data space which is used by applications to share information</a:t>
            </a:r>
          </a:p>
          <a:p>
            <a:r>
              <a:rPr lang="en-US" dirty="0"/>
              <a:t>Global data space is provide by the DDS’ Data-centric Publish-Subscribe (DCPS) layer</a:t>
            </a:r>
          </a:p>
        </p:txBody>
      </p:sp>
      <p:sp>
        <p:nvSpPr>
          <p:cNvPr id="5" name="Title 1">
            <a:extLst>
              <a:ext uri="{FF2B5EF4-FFF2-40B4-BE49-F238E27FC236}">
                <a16:creationId xmlns:a16="http://schemas.microsoft.com/office/drawing/2014/main" id="{F0458112-5DB0-4CD3-B6CC-829849409F31}"/>
              </a:ext>
            </a:extLst>
          </p:cNvPr>
          <p:cNvSpPr>
            <a:spLocks noGrp="1"/>
          </p:cNvSpPr>
          <p:nvPr>
            <p:ph type="title"/>
          </p:nvPr>
        </p:nvSpPr>
        <p:spPr>
          <a:xfrm>
            <a:off x="166255" y="144134"/>
            <a:ext cx="11877963" cy="677903"/>
          </a:xfrm>
        </p:spPr>
        <p:txBody>
          <a:bodyPr/>
          <a:lstStyle/>
          <a:p>
            <a:pPr algn="ctr" defTabSz="342900"/>
            <a:r>
              <a:rPr lang="en-US" sz="3733" dirty="0" smtClean="0">
                <a:solidFill>
                  <a:srgbClr val="FF0000"/>
                </a:solidFill>
                <a:latin typeface="Tahoma" pitchFamily="34" charset="0"/>
                <a:ea typeface="MS PGothic" pitchFamily="34" charset="-128"/>
                <a:cs typeface="Tahoma" pitchFamily="34" charset="0"/>
              </a:rPr>
              <a:t>DDS </a:t>
            </a:r>
            <a:r>
              <a:rPr lang="en-US" sz="3733" dirty="0">
                <a:solidFill>
                  <a:srgbClr val="FF0000"/>
                </a:solidFill>
                <a:latin typeface="Tahoma" pitchFamily="34" charset="0"/>
                <a:ea typeface="MS PGothic" pitchFamily="34" charset="-128"/>
                <a:cs typeface="Tahoma" pitchFamily="34" charset="0"/>
              </a:rPr>
              <a:t>(Data Distribution Service)</a:t>
            </a:r>
          </a:p>
        </p:txBody>
      </p:sp>
      <p:sp>
        <p:nvSpPr>
          <p:cNvPr id="6" name="Rectangle 5"/>
          <p:cNvSpPr/>
          <p:nvPr/>
        </p:nvSpPr>
        <p:spPr>
          <a:xfrm>
            <a:off x="8623666" y="6250503"/>
            <a:ext cx="3420552" cy="369332"/>
          </a:xfrm>
          <a:prstGeom prst="rect">
            <a:avLst/>
          </a:prstGeom>
        </p:spPr>
        <p:txBody>
          <a:bodyPr wrap="none">
            <a:spAutoFit/>
          </a:bodyPr>
          <a:lstStyle/>
          <a:p>
            <a:r>
              <a:rPr lang="en-US" dirty="0">
                <a:hlinkClick r:id="rId2"/>
              </a:rPr>
              <a:t>https://www.dds-foundation.org/</a:t>
            </a:r>
            <a:r>
              <a:rPr lang="en-US" dirty="0"/>
              <a:t>)</a:t>
            </a:r>
          </a:p>
        </p:txBody>
      </p:sp>
    </p:spTree>
    <p:extLst>
      <p:ext uri="{BB962C8B-B14F-4D97-AF65-F5344CB8AC3E}">
        <p14:creationId xmlns:p14="http://schemas.microsoft.com/office/powerpoint/2010/main" val="41743601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1BED2-4E3E-43C8-BC49-7EEC9505EDCA}"/>
              </a:ext>
            </a:extLst>
          </p:cNvPr>
          <p:cNvSpPr>
            <a:spLocks noGrp="1"/>
          </p:cNvSpPr>
          <p:nvPr>
            <p:ph idx="1"/>
          </p:nvPr>
        </p:nvSpPr>
        <p:spPr/>
        <p:txBody>
          <a:bodyPr>
            <a:normAutofit/>
          </a:bodyPr>
          <a:lstStyle/>
          <a:p>
            <a:r>
              <a:rPr lang="en-US" dirty="0"/>
              <a:t>Advanced Message Queuing Protocol (AMQP) is a message-oriented middleware that provides a binary wire-level protocol</a:t>
            </a:r>
          </a:p>
          <a:p>
            <a:r>
              <a:rPr lang="en-US" dirty="0"/>
              <a:t>It supports messaging, routing of messages either via point to point or publish/subscribe, reliability and security</a:t>
            </a:r>
          </a:p>
          <a:p>
            <a:r>
              <a:rPr lang="en-US" dirty="0"/>
              <a:t>Its design is such that it can be used in </a:t>
            </a:r>
            <a:r>
              <a:rPr lang="en-US" dirty="0" err="1"/>
              <a:t>IoT</a:t>
            </a:r>
            <a:r>
              <a:rPr lang="en-US" dirty="0"/>
              <a:t> applications</a:t>
            </a:r>
          </a:p>
          <a:p>
            <a:r>
              <a:rPr lang="en-US" dirty="0"/>
              <a:t>A Well-known implementation is RabbitMQ</a:t>
            </a:r>
          </a:p>
          <a:p>
            <a:pPr lvl="1"/>
            <a:endParaRPr lang="en-US" dirty="0"/>
          </a:p>
          <a:p>
            <a:pPr marL="0" indent="0">
              <a:buNone/>
            </a:pPr>
            <a:endParaRPr lang="en-US" dirty="0"/>
          </a:p>
        </p:txBody>
      </p:sp>
      <p:sp>
        <p:nvSpPr>
          <p:cNvPr id="5" name="Title 1">
            <a:extLst>
              <a:ext uri="{FF2B5EF4-FFF2-40B4-BE49-F238E27FC236}">
                <a16:creationId xmlns:a16="http://schemas.microsoft.com/office/drawing/2014/main" id="{F0458112-5DB0-4CD3-B6CC-829849409F31}"/>
              </a:ext>
            </a:extLst>
          </p:cNvPr>
          <p:cNvSpPr>
            <a:spLocks noGrp="1"/>
          </p:cNvSpPr>
          <p:nvPr>
            <p:ph type="title"/>
          </p:nvPr>
        </p:nvSpPr>
        <p:spPr>
          <a:xfrm>
            <a:off x="166255" y="144134"/>
            <a:ext cx="11877963" cy="677903"/>
          </a:xfrm>
        </p:spPr>
        <p:txBody>
          <a:bodyPr/>
          <a:lstStyle/>
          <a:p>
            <a:pPr algn="ctr" defTabSz="342900"/>
            <a:r>
              <a:rPr lang="en-US" sz="3733" dirty="0" smtClean="0">
                <a:solidFill>
                  <a:srgbClr val="FF0000"/>
                </a:solidFill>
                <a:latin typeface="Tahoma" pitchFamily="34" charset="0"/>
                <a:ea typeface="MS PGothic" pitchFamily="34" charset="-128"/>
                <a:cs typeface="Tahoma" pitchFamily="34" charset="0"/>
              </a:rPr>
              <a:t>AMQP</a:t>
            </a:r>
            <a:endParaRPr lang="en-US" sz="3733" dirty="0">
              <a:solidFill>
                <a:srgbClr val="FF0000"/>
              </a:solidFill>
              <a:latin typeface="Tahoma" pitchFamily="34" charset="0"/>
              <a:ea typeface="MS PGothic" pitchFamily="34" charset="-128"/>
              <a:cs typeface="Tahoma" pitchFamily="34" charset="0"/>
            </a:endParaRPr>
          </a:p>
        </p:txBody>
      </p:sp>
      <p:sp>
        <p:nvSpPr>
          <p:cNvPr id="6" name="Rectangle 5"/>
          <p:cNvSpPr/>
          <p:nvPr/>
        </p:nvSpPr>
        <p:spPr>
          <a:xfrm>
            <a:off x="7191152" y="5881171"/>
            <a:ext cx="2520242" cy="369332"/>
          </a:xfrm>
          <a:prstGeom prst="rect">
            <a:avLst/>
          </a:prstGeom>
        </p:spPr>
        <p:txBody>
          <a:bodyPr wrap="none">
            <a:spAutoFit/>
          </a:bodyPr>
          <a:lstStyle/>
          <a:p>
            <a:r>
              <a:rPr lang="en-US" dirty="0">
                <a:hlinkClick r:id="rId2"/>
              </a:rPr>
              <a:t>https://www.amqp.org/</a:t>
            </a:r>
            <a:endParaRPr lang="en-US" dirty="0"/>
          </a:p>
        </p:txBody>
      </p:sp>
    </p:spTree>
    <p:extLst>
      <p:ext uri="{BB962C8B-B14F-4D97-AF65-F5344CB8AC3E}">
        <p14:creationId xmlns:p14="http://schemas.microsoft.com/office/powerpoint/2010/main" val="7843637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733" dirty="0" err="1">
                <a:solidFill>
                  <a:srgbClr val="FF0000"/>
                </a:solidFill>
                <a:latin typeface="Tahoma" pitchFamily="34" charset="0"/>
                <a:ea typeface="MS PGothic" pitchFamily="34" charset="-128"/>
                <a:cs typeface="Tahoma" pitchFamily="34" charset="0"/>
              </a:rPr>
              <a:t>ZeroMQ</a:t>
            </a:r>
            <a:endParaRPr lang="en-US" sz="3733" dirty="0">
              <a:solidFill>
                <a:srgbClr val="FF0000"/>
              </a:solidFill>
              <a:latin typeface="Tahoma" pitchFamily="34" charset="0"/>
              <a:ea typeface="MS PGothic" pitchFamily="34" charset="-128"/>
              <a:cs typeface="Tahoma" pitchFamily="34" charset="0"/>
            </a:endParaRPr>
          </a:p>
        </p:txBody>
      </p:sp>
      <p:sp>
        <p:nvSpPr>
          <p:cNvPr id="3" name="Content Placeholder 2"/>
          <p:cNvSpPr>
            <a:spLocks noGrp="1"/>
          </p:cNvSpPr>
          <p:nvPr>
            <p:ph idx="1"/>
          </p:nvPr>
        </p:nvSpPr>
        <p:spPr/>
        <p:txBody>
          <a:bodyPr/>
          <a:lstStyle/>
          <a:p>
            <a:r>
              <a:rPr lang="en-US" dirty="0">
                <a:hlinkClick r:id="rId2"/>
              </a:rPr>
              <a:t>http://miku.github.io/zeromq-slides/slides.html#slide-8</a:t>
            </a:r>
            <a:endParaRPr lang="en-US" dirty="0"/>
          </a:p>
        </p:txBody>
      </p:sp>
    </p:spTree>
    <p:extLst>
      <p:ext uri="{BB962C8B-B14F-4D97-AF65-F5344CB8AC3E}">
        <p14:creationId xmlns:p14="http://schemas.microsoft.com/office/powerpoint/2010/main" val="2462084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308" y="0"/>
            <a:ext cx="10515600" cy="1325563"/>
          </a:xfrm>
        </p:spPr>
        <p:txBody>
          <a:bodyPr/>
          <a:lstStyle/>
          <a:p>
            <a:r>
              <a:rPr lang="en-US" sz="3733" dirty="0">
                <a:solidFill>
                  <a:srgbClr val="FF0000"/>
                </a:solidFill>
                <a:latin typeface="Tahoma" pitchFamily="34" charset="0"/>
                <a:ea typeface="MS PGothic" pitchFamily="34" charset="-128"/>
                <a:cs typeface="Tahoma" pitchFamily="34" charset="0"/>
              </a:rPr>
              <a:t>Resilient Information Architecture Platform for Smart Grid - RIAPS</a:t>
            </a:r>
            <a:endParaRPr lang="en-US" sz="3733" dirty="0">
              <a:solidFill>
                <a:srgbClr val="FF0000"/>
              </a:solidFill>
              <a:latin typeface="Tahoma" pitchFamily="34" charset="0"/>
              <a:ea typeface="MS PGothic" pitchFamily="34" charset="-128"/>
              <a:cs typeface="Tahoma" pitchFamily="34" charset="0"/>
            </a:endParaRPr>
          </a:p>
        </p:txBody>
      </p:sp>
      <p:sp>
        <p:nvSpPr>
          <p:cNvPr id="3" name="Content Placeholder 2"/>
          <p:cNvSpPr>
            <a:spLocks noGrp="1"/>
          </p:cNvSpPr>
          <p:nvPr>
            <p:ph idx="1"/>
          </p:nvPr>
        </p:nvSpPr>
        <p:spPr/>
        <p:txBody>
          <a:bodyPr/>
          <a:lstStyle/>
          <a:p>
            <a:r>
              <a:rPr lang="en-US" dirty="0">
                <a:hlinkClick r:id="rId2"/>
              </a:rPr>
              <a:t>https://riaps.isis.vanderbilt.edu/</a:t>
            </a:r>
            <a:endParaRPr lang="en-US" dirty="0"/>
          </a:p>
        </p:txBody>
      </p:sp>
    </p:spTree>
    <p:extLst>
      <p:ext uri="{BB962C8B-B14F-4D97-AF65-F5344CB8AC3E}">
        <p14:creationId xmlns:p14="http://schemas.microsoft.com/office/powerpoint/2010/main" val="3295344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Example</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1842234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10F8F-DDF5-4F08-865D-840725395B30}"/>
              </a:ext>
            </a:extLst>
          </p:cNvPr>
          <p:cNvSpPr>
            <a:spLocks noGrp="1"/>
          </p:cNvSpPr>
          <p:nvPr>
            <p:ph type="title"/>
          </p:nvPr>
        </p:nvSpPr>
        <p:spPr/>
        <p:txBody>
          <a:bodyPr/>
          <a:lstStyle/>
          <a:p>
            <a:r>
              <a:rPr lang="en-US" dirty="0"/>
              <a:t>Consider an IoT Application</a:t>
            </a:r>
          </a:p>
        </p:txBody>
      </p:sp>
      <p:pic>
        <p:nvPicPr>
          <p:cNvPr id="4" name="Picture 3">
            <a:extLst>
              <a:ext uri="{FF2B5EF4-FFF2-40B4-BE49-F238E27FC236}">
                <a16:creationId xmlns:a16="http://schemas.microsoft.com/office/drawing/2014/main" id="{BF5C1A69-AEB8-4276-9D45-DEC56FF87716}"/>
              </a:ext>
            </a:extLst>
          </p:cNvPr>
          <p:cNvPicPr>
            <a:picLocks noChangeAspect="1"/>
          </p:cNvPicPr>
          <p:nvPr/>
        </p:nvPicPr>
        <p:blipFill>
          <a:blip r:embed="rId2"/>
          <a:stretch>
            <a:fillRect/>
          </a:stretch>
        </p:blipFill>
        <p:spPr>
          <a:xfrm>
            <a:off x="5948776" y="1930054"/>
            <a:ext cx="2143125" cy="2143125"/>
          </a:xfrm>
          <a:prstGeom prst="rect">
            <a:avLst/>
          </a:prstGeom>
        </p:spPr>
      </p:pic>
      <p:sp>
        <p:nvSpPr>
          <p:cNvPr id="5" name="Rectangle 4">
            <a:extLst>
              <a:ext uri="{FF2B5EF4-FFF2-40B4-BE49-F238E27FC236}">
                <a16:creationId xmlns:a16="http://schemas.microsoft.com/office/drawing/2014/main" id="{1C132715-BBB8-486B-9A51-1B593C28B52E}"/>
              </a:ext>
            </a:extLst>
          </p:cNvPr>
          <p:cNvSpPr/>
          <p:nvPr/>
        </p:nvSpPr>
        <p:spPr>
          <a:xfrm>
            <a:off x="2117235" y="2405670"/>
            <a:ext cx="1319436" cy="10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92BC6A82-C43B-4553-9DC9-D1485B7FEA81}"/>
              </a:ext>
            </a:extLst>
          </p:cNvPr>
          <p:cNvCxnSpPr>
            <a:stCxn id="5" idx="3"/>
          </p:cNvCxnSpPr>
          <p:nvPr/>
        </p:nvCxnSpPr>
        <p:spPr>
          <a:xfrm flipV="1">
            <a:off x="3436671" y="2917135"/>
            <a:ext cx="3128125" cy="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E852D37-3C29-4664-A824-22E726F371B2}"/>
              </a:ext>
            </a:extLst>
          </p:cNvPr>
          <p:cNvSpPr txBox="1"/>
          <p:nvPr/>
        </p:nvSpPr>
        <p:spPr>
          <a:xfrm>
            <a:off x="4209222" y="3225248"/>
            <a:ext cx="2274790" cy="369332"/>
          </a:xfrm>
          <a:prstGeom prst="rect">
            <a:avLst/>
          </a:prstGeom>
          <a:noFill/>
        </p:spPr>
        <p:txBody>
          <a:bodyPr wrap="none" rtlCol="0">
            <a:spAutoFit/>
          </a:bodyPr>
          <a:lstStyle/>
          <a:p>
            <a:r>
              <a:rPr lang="en-US" dirty="0"/>
              <a:t>Set Temperature to 70</a:t>
            </a:r>
          </a:p>
        </p:txBody>
      </p:sp>
      <p:pic>
        <p:nvPicPr>
          <p:cNvPr id="9" name="Picture 8">
            <a:extLst>
              <a:ext uri="{FF2B5EF4-FFF2-40B4-BE49-F238E27FC236}">
                <a16:creationId xmlns:a16="http://schemas.microsoft.com/office/drawing/2014/main" id="{3A38369C-7925-47E5-87F0-76B9F4261859}"/>
              </a:ext>
            </a:extLst>
          </p:cNvPr>
          <p:cNvPicPr>
            <a:picLocks noChangeAspect="1"/>
          </p:cNvPicPr>
          <p:nvPr/>
        </p:nvPicPr>
        <p:blipFill>
          <a:blip r:embed="rId3"/>
          <a:stretch>
            <a:fillRect/>
          </a:stretch>
        </p:blipFill>
        <p:spPr>
          <a:xfrm>
            <a:off x="9929398" y="1761089"/>
            <a:ext cx="2143125" cy="2143125"/>
          </a:xfrm>
          <a:prstGeom prst="rect">
            <a:avLst/>
          </a:prstGeom>
        </p:spPr>
      </p:pic>
      <p:cxnSp>
        <p:nvCxnSpPr>
          <p:cNvPr id="11" name="Straight Arrow Connector 10">
            <a:extLst>
              <a:ext uri="{FF2B5EF4-FFF2-40B4-BE49-F238E27FC236}">
                <a16:creationId xmlns:a16="http://schemas.microsoft.com/office/drawing/2014/main" id="{3A0CAB0B-EB5B-4D75-8001-3124CC27F01C}"/>
              </a:ext>
            </a:extLst>
          </p:cNvPr>
          <p:cNvCxnSpPr/>
          <p:nvPr/>
        </p:nvCxnSpPr>
        <p:spPr>
          <a:xfrm>
            <a:off x="7374835" y="2877378"/>
            <a:ext cx="27879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DA1287F-6EC2-479C-8BA4-FC9F2DF02A7E}"/>
              </a:ext>
            </a:extLst>
          </p:cNvPr>
          <p:cNvSpPr txBox="1"/>
          <p:nvPr/>
        </p:nvSpPr>
        <p:spPr>
          <a:xfrm>
            <a:off x="7971182" y="3244334"/>
            <a:ext cx="1843838" cy="369332"/>
          </a:xfrm>
          <a:prstGeom prst="rect">
            <a:avLst/>
          </a:prstGeom>
          <a:noFill/>
        </p:spPr>
        <p:txBody>
          <a:bodyPr wrap="none" rtlCol="0">
            <a:spAutoFit/>
          </a:bodyPr>
          <a:lstStyle/>
          <a:p>
            <a:r>
              <a:rPr lang="en-US" dirty="0"/>
              <a:t>Temperature = 70</a:t>
            </a:r>
          </a:p>
        </p:txBody>
      </p:sp>
    </p:spTree>
    <p:extLst>
      <p:ext uri="{BB962C8B-B14F-4D97-AF65-F5344CB8AC3E}">
        <p14:creationId xmlns:p14="http://schemas.microsoft.com/office/powerpoint/2010/main" val="4222309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559AE206-7EBA-4D33-8BC9-9D8158553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0C035FED-50C4-1640-9017-FCD3508BDB5E}"/>
              </a:ext>
            </a:extLst>
          </p:cNvPr>
          <p:cNvSpPr>
            <a:spLocks noGrp="1"/>
          </p:cNvSpPr>
          <p:nvPr>
            <p:ph type="ctrTitle"/>
          </p:nvPr>
        </p:nvSpPr>
        <p:spPr>
          <a:xfrm>
            <a:off x="1" y="4185481"/>
            <a:ext cx="7655302" cy="1737360"/>
          </a:xfrm>
        </p:spPr>
        <p:txBody>
          <a:bodyPr anchor="ctr">
            <a:normAutofit fontScale="90000"/>
          </a:bodyPr>
          <a:lstStyle/>
          <a:p>
            <a:pPr algn="r"/>
            <a:r>
              <a:rPr lang="en-US" dirty="0"/>
              <a:t/>
            </a:r>
            <a:br>
              <a:rPr lang="en-US" dirty="0"/>
            </a:br>
            <a:r>
              <a:rPr lang="en-US" dirty="0" err="1" smtClean="0"/>
              <a:t>IoT</a:t>
            </a:r>
            <a:r>
              <a:rPr lang="en-US" dirty="0" smtClean="0"/>
              <a:t> Low Energ</a:t>
            </a:r>
            <a:r>
              <a:rPr lang="en-US" dirty="0" smtClean="0"/>
              <a:t>y Physical layer</a:t>
            </a:r>
            <a:endParaRPr lang="en-US" dirty="0"/>
          </a:p>
        </p:txBody>
      </p:sp>
      <p:sp>
        <p:nvSpPr>
          <p:cNvPr id="17" name="Oval 11">
            <a:extLst>
              <a:ext uri="{FF2B5EF4-FFF2-40B4-BE49-F238E27FC236}">
                <a16:creationId xmlns:a16="http://schemas.microsoft.com/office/drawing/2014/main" id="{6437D937-A7F1-4011-92B4-328E5BE1B1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77495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RESTful</a:t>
            </a:r>
          </a:p>
        </p:txBody>
      </p:sp>
      <p:sp>
        <p:nvSpPr>
          <p:cNvPr id="3" name="Content Placeholder 2"/>
          <p:cNvSpPr>
            <a:spLocks noGrp="1"/>
          </p:cNvSpPr>
          <p:nvPr>
            <p:ph idx="1"/>
          </p:nvPr>
        </p:nvSpPr>
        <p:spPr/>
        <p:txBody>
          <a:bodyPr/>
          <a:lstStyle/>
          <a:p>
            <a:r>
              <a:rPr lang="en-US" dirty="0"/>
              <a:t>A “request” is sent to a server via URL</a:t>
            </a:r>
          </a:p>
          <a:p>
            <a:pPr lvl="1"/>
            <a:r>
              <a:rPr lang="en-US" dirty="0" err="1"/>
              <a:t>Eg</a:t>
            </a:r>
            <a:r>
              <a:rPr lang="en-US" dirty="0"/>
              <a:t>. </a:t>
            </a:r>
            <a:r>
              <a:rPr lang="en-US" dirty="0">
                <a:hlinkClick r:id="rId2"/>
              </a:rPr>
              <a:t>http://api.example.com/resources/user/1036721?name=something</a:t>
            </a:r>
            <a:endParaRPr lang="en-US" dirty="0"/>
          </a:p>
          <a:p>
            <a:pPr lvl="1"/>
            <a:endParaRPr lang="en-US" dirty="0"/>
          </a:p>
          <a:p>
            <a:pPr lvl="1"/>
            <a:endParaRPr lang="en-US" dirty="0"/>
          </a:p>
          <a:p>
            <a:r>
              <a:rPr lang="en-US" dirty="0"/>
              <a:t>Response is usually text in HTML, XML, or JSON</a:t>
            </a:r>
          </a:p>
          <a:p>
            <a:r>
              <a:rPr lang="en-US" dirty="0"/>
              <a:t>Great if your asking for something</a:t>
            </a:r>
          </a:p>
          <a:p>
            <a:pPr lvl="1"/>
            <a:r>
              <a:rPr lang="en-US" dirty="0"/>
              <a:t>What about “push”</a:t>
            </a:r>
          </a:p>
          <a:p>
            <a:pPr lvl="1"/>
            <a:r>
              <a:rPr lang="en-US" dirty="0" err="1"/>
              <a:t>Eg</a:t>
            </a:r>
            <a:r>
              <a:rPr lang="en-US" dirty="0"/>
              <a:t>. Server wants to tell device to do something</a:t>
            </a:r>
          </a:p>
        </p:txBody>
      </p:sp>
    </p:spTree>
    <p:extLst>
      <p:ext uri="{BB962C8B-B14F-4D97-AF65-F5344CB8AC3E}">
        <p14:creationId xmlns:p14="http://schemas.microsoft.com/office/powerpoint/2010/main" val="33557021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light bul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82504" y="251389"/>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HTTP: RESTful Hypothetical Light Switch</a:t>
            </a:r>
          </a:p>
        </p:txBody>
      </p:sp>
      <p:sp>
        <p:nvSpPr>
          <p:cNvPr id="5" name="Rectangle 4"/>
          <p:cNvSpPr/>
          <p:nvPr/>
        </p:nvSpPr>
        <p:spPr>
          <a:xfrm>
            <a:off x="7100300" y="1804424"/>
            <a:ext cx="1866900" cy="1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sp>
        <p:nvSpPr>
          <p:cNvPr id="9" name="Rectangle 8"/>
          <p:cNvSpPr/>
          <p:nvPr/>
        </p:nvSpPr>
        <p:spPr>
          <a:xfrm>
            <a:off x="1554691" y="1804424"/>
            <a:ext cx="1866900" cy="1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Cell Phone</a:t>
            </a:r>
          </a:p>
        </p:txBody>
      </p:sp>
      <p:cxnSp>
        <p:nvCxnSpPr>
          <p:cNvPr id="11" name="Straight Arrow Connector 10"/>
          <p:cNvCxnSpPr>
            <a:stCxn id="9" idx="3"/>
            <a:endCxn id="5" idx="1"/>
          </p:cNvCxnSpPr>
          <p:nvPr/>
        </p:nvCxnSpPr>
        <p:spPr>
          <a:xfrm>
            <a:off x="3421591" y="2439424"/>
            <a:ext cx="36787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902310" y="2520999"/>
            <a:ext cx="2530886" cy="369332"/>
          </a:xfrm>
          <a:prstGeom prst="rect">
            <a:avLst/>
          </a:prstGeom>
          <a:noFill/>
        </p:spPr>
        <p:txBody>
          <a:bodyPr wrap="none" rtlCol="0">
            <a:spAutoFit/>
          </a:bodyPr>
          <a:lstStyle/>
          <a:p>
            <a:r>
              <a:rPr lang="en-US" dirty="0"/>
              <a:t>api.example.com/turnoff</a:t>
            </a:r>
          </a:p>
        </p:txBody>
      </p:sp>
      <p:grpSp>
        <p:nvGrpSpPr>
          <p:cNvPr id="32" name="Group 31"/>
          <p:cNvGrpSpPr/>
          <p:nvPr/>
        </p:nvGrpSpPr>
        <p:grpSpPr>
          <a:xfrm>
            <a:off x="6433196" y="4033687"/>
            <a:ext cx="3373791" cy="2567444"/>
            <a:chOff x="3776309" y="4636294"/>
            <a:chExt cx="3373791" cy="3241675"/>
          </a:xfrm>
        </p:grpSpPr>
        <p:sp>
          <p:nvSpPr>
            <p:cNvPr id="10" name="Rectangle 9"/>
            <p:cNvSpPr/>
            <p:nvPr/>
          </p:nvSpPr>
          <p:spPr>
            <a:xfrm>
              <a:off x="3776309" y="4636294"/>
              <a:ext cx="3373791" cy="3241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err="1"/>
                <a:t>WiFi</a:t>
              </a:r>
              <a:r>
                <a:rPr lang="en-US" dirty="0"/>
                <a:t> Switch</a:t>
              </a:r>
            </a:p>
          </p:txBody>
        </p:sp>
        <p:sp>
          <p:nvSpPr>
            <p:cNvPr id="31" name="Rectangle 30"/>
            <p:cNvSpPr/>
            <p:nvPr/>
          </p:nvSpPr>
          <p:spPr>
            <a:xfrm>
              <a:off x="4169436" y="5509023"/>
              <a:ext cx="1136621" cy="6679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Should I turn off?</a:t>
              </a:r>
            </a:p>
          </p:txBody>
        </p:sp>
        <p:sp>
          <p:nvSpPr>
            <p:cNvPr id="33" name="Rectangle 32"/>
            <p:cNvSpPr/>
            <p:nvPr/>
          </p:nvSpPr>
          <p:spPr>
            <a:xfrm>
              <a:off x="5702975" y="5509023"/>
              <a:ext cx="1136621" cy="6679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Process Response</a:t>
              </a:r>
            </a:p>
          </p:txBody>
        </p:sp>
        <p:sp>
          <p:nvSpPr>
            <p:cNvPr id="34" name="Rectangle 33"/>
            <p:cNvSpPr/>
            <p:nvPr/>
          </p:nvSpPr>
          <p:spPr>
            <a:xfrm>
              <a:off x="4169437" y="6693496"/>
              <a:ext cx="2670160" cy="6679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Turn off</a:t>
              </a:r>
            </a:p>
          </p:txBody>
        </p:sp>
      </p:grpSp>
      <p:cxnSp>
        <p:nvCxnSpPr>
          <p:cNvPr id="19" name="Straight Arrow Connector 18"/>
          <p:cNvCxnSpPr>
            <a:stCxn id="31" idx="0"/>
            <a:endCxn id="5" idx="2"/>
          </p:cNvCxnSpPr>
          <p:nvPr/>
        </p:nvCxnSpPr>
        <p:spPr>
          <a:xfrm flipV="1">
            <a:off x="7394634" y="3074424"/>
            <a:ext cx="639116" cy="16504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5" idx="2"/>
            <a:endCxn id="33" idx="0"/>
          </p:cNvCxnSpPr>
          <p:nvPr/>
        </p:nvCxnSpPr>
        <p:spPr>
          <a:xfrm>
            <a:off x="8033750" y="3074424"/>
            <a:ext cx="894423" cy="16504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3" idx="2"/>
            <a:endCxn id="34" idx="0"/>
          </p:cNvCxnSpPr>
          <p:nvPr/>
        </p:nvCxnSpPr>
        <p:spPr>
          <a:xfrm flipH="1">
            <a:off x="8161404" y="5253914"/>
            <a:ext cx="766769" cy="409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3" idx="1"/>
            <a:endCxn id="31" idx="3"/>
          </p:cNvCxnSpPr>
          <p:nvPr/>
        </p:nvCxnSpPr>
        <p:spPr>
          <a:xfrm flipH="1">
            <a:off x="7962944" y="4989406"/>
            <a:ext cx="39691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7933615" y="4650456"/>
            <a:ext cx="455574" cy="369332"/>
          </a:xfrm>
          <a:prstGeom prst="rect">
            <a:avLst/>
          </a:prstGeom>
          <a:noFill/>
        </p:spPr>
        <p:txBody>
          <a:bodyPr wrap="none" rtlCol="0">
            <a:spAutoFit/>
          </a:bodyPr>
          <a:lstStyle/>
          <a:p>
            <a:r>
              <a:rPr lang="en-US" dirty="0"/>
              <a:t>No</a:t>
            </a:r>
          </a:p>
        </p:txBody>
      </p:sp>
      <p:sp>
        <p:nvSpPr>
          <p:cNvPr id="49" name="TextBox 48"/>
          <p:cNvSpPr txBox="1"/>
          <p:nvPr/>
        </p:nvSpPr>
        <p:spPr>
          <a:xfrm>
            <a:off x="8685413" y="5275070"/>
            <a:ext cx="485518" cy="369332"/>
          </a:xfrm>
          <a:prstGeom prst="rect">
            <a:avLst/>
          </a:prstGeom>
          <a:noFill/>
        </p:spPr>
        <p:txBody>
          <a:bodyPr wrap="none" rtlCol="0">
            <a:spAutoFit/>
          </a:bodyPr>
          <a:lstStyle/>
          <a:p>
            <a:r>
              <a:rPr lang="en-US" dirty="0"/>
              <a:t>Yes</a:t>
            </a:r>
          </a:p>
        </p:txBody>
      </p:sp>
      <p:sp>
        <p:nvSpPr>
          <p:cNvPr id="51" name="TextBox 50"/>
          <p:cNvSpPr txBox="1"/>
          <p:nvPr/>
        </p:nvSpPr>
        <p:spPr>
          <a:xfrm>
            <a:off x="4556875" y="3398688"/>
            <a:ext cx="3209340" cy="369332"/>
          </a:xfrm>
          <a:prstGeom prst="rect">
            <a:avLst/>
          </a:prstGeom>
          <a:noFill/>
        </p:spPr>
        <p:txBody>
          <a:bodyPr wrap="none" rtlCol="0">
            <a:spAutoFit/>
          </a:bodyPr>
          <a:lstStyle/>
          <a:p>
            <a:r>
              <a:rPr lang="en-US" dirty="0"/>
              <a:t>api.example.com/</a:t>
            </a:r>
            <a:r>
              <a:rPr lang="en-US" dirty="0" err="1"/>
              <a:t>shoulditurnoff</a:t>
            </a:r>
            <a:endParaRPr lang="en-US" dirty="0"/>
          </a:p>
        </p:txBody>
      </p:sp>
    </p:spTree>
    <p:extLst>
      <p:ext uri="{BB962C8B-B14F-4D97-AF65-F5344CB8AC3E}">
        <p14:creationId xmlns:p14="http://schemas.microsoft.com/office/powerpoint/2010/main" val="8245348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MQTT: Message Queuing Telemetry Transport</a:t>
            </a:r>
          </a:p>
        </p:txBody>
      </p:sp>
      <p:pic>
        <p:nvPicPr>
          <p:cNvPr id="4098" name="Picture 2" descr="Image result for mqtt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6344" y="1831974"/>
            <a:ext cx="4659312" cy="4578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70934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MQTT: Pub/Sub</a:t>
            </a:r>
          </a:p>
        </p:txBody>
      </p:sp>
      <p:sp>
        <p:nvSpPr>
          <p:cNvPr id="3" name="Content Placeholder 2"/>
          <p:cNvSpPr>
            <a:spLocks noGrp="1"/>
          </p:cNvSpPr>
          <p:nvPr>
            <p:ph idx="1"/>
          </p:nvPr>
        </p:nvSpPr>
        <p:spPr/>
        <p:txBody>
          <a:bodyPr>
            <a:normAutofit fontScale="92500" lnSpcReduction="10000"/>
          </a:bodyPr>
          <a:lstStyle/>
          <a:p>
            <a:r>
              <a:rPr lang="en-US" dirty="0"/>
              <a:t>Clients connect to a “Broker”</a:t>
            </a:r>
          </a:p>
          <a:p>
            <a:r>
              <a:rPr lang="en-US" dirty="0"/>
              <a:t>Clients subscribe to topics </a:t>
            </a:r>
            <a:r>
              <a:rPr lang="en-US" dirty="0" err="1"/>
              <a:t>eg</a:t>
            </a:r>
            <a:r>
              <a:rPr lang="en-US" dirty="0"/>
              <a:t>,</a:t>
            </a:r>
          </a:p>
          <a:p>
            <a:pPr lvl="1"/>
            <a:r>
              <a:rPr lang="en-US" dirty="0" err="1"/>
              <a:t>client.subscribe</a:t>
            </a:r>
            <a:r>
              <a:rPr lang="en-US" dirty="0"/>
              <a:t>(‘</a:t>
            </a:r>
            <a:r>
              <a:rPr lang="en-US" dirty="0" err="1"/>
              <a:t>toggleLight</a:t>
            </a:r>
            <a:r>
              <a:rPr lang="en-US" dirty="0"/>
              <a:t>/1’)</a:t>
            </a:r>
          </a:p>
          <a:p>
            <a:pPr lvl="1"/>
            <a:r>
              <a:rPr lang="en-US" dirty="0" err="1"/>
              <a:t>client.subscribe</a:t>
            </a:r>
            <a:r>
              <a:rPr lang="en-US" dirty="0"/>
              <a:t>(‘</a:t>
            </a:r>
            <a:r>
              <a:rPr lang="en-US" dirty="0" err="1"/>
              <a:t>toggleLight</a:t>
            </a:r>
            <a:r>
              <a:rPr lang="en-US" dirty="0"/>
              <a:t>/2’)</a:t>
            </a:r>
          </a:p>
          <a:p>
            <a:pPr lvl="1"/>
            <a:r>
              <a:rPr lang="en-US" dirty="0" err="1"/>
              <a:t>client.subscribe</a:t>
            </a:r>
            <a:r>
              <a:rPr lang="en-US" dirty="0"/>
              <a:t>(‘</a:t>
            </a:r>
            <a:r>
              <a:rPr lang="en-US" dirty="0" err="1"/>
              <a:t>toggleLight</a:t>
            </a:r>
            <a:r>
              <a:rPr lang="en-US" dirty="0"/>
              <a:t>/3’)</a:t>
            </a:r>
          </a:p>
          <a:p>
            <a:r>
              <a:rPr lang="en-US" dirty="0"/>
              <a:t>Clients can publish messages to topics:</a:t>
            </a:r>
          </a:p>
          <a:p>
            <a:pPr lvl="1"/>
            <a:r>
              <a:rPr lang="en-US" dirty="0" err="1"/>
              <a:t>client.publish</a:t>
            </a:r>
            <a:r>
              <a:rPr lang="en-US" dirty="0"/>
              <a:t>(‘</a:t>
            </a:r>
            <a:r>
              <a:rPr lang="en-US" dirty="0" err="1"/>
              <a:t>toggleLight</a:t>
            </a:r>
            <a:r>
              <a:rPr lang="en-US" dirty="0"/>
              <a:t>/1’, ‘toggle’);</a:t>
            </a:r>
          </a:p>
          <a:p>
            <a:pPr lvl="1"/>
            <a:r>
              <a:rPr lang="en-US" dirty="0" err="1"/>
              <a:t>client.publish</a:t>
            </a:r>
            <a:r>
              <a:rPr lang="en-US" dirty="0"/>
              <a:t>(‘</a:t>
            </a:r>
            <a:r>
              <a:rPr lang="en-US" dirty="0" err="1"/>
              <a:t>toggleLight</a:t>
            </a:r>
            <a:r>
              <a:rPr lang="en-US" dirty="0"/>
              <a:t>/2’, ‘toggle’);</a:t>
            </a:r>
          </a:p>
          <a:p>
            <a:r>
              <a:rPr lang="en-US" dirty="0"/>
              <a:t>All clients receive all messages published to topics they subscribe to</a:t>
            </a:r>
          </a:p>
          <a:p>
            <a:r>
              <a:rPr lang="en-US" b="1" dirty="0"/>
              <a:t>Messages can be anything</a:t>
            </a:r>
          </a:p>
          <a:p>
            <a:pPr lvl="1"/>
            <a:r>
              <a:rPr lang="en-US" dirty="0"/>
              <a:t>Text</a:t>
            </a:r>
          </a:p>
          <a:p>
            <a:pPr lvl="1"/>
            <a:r>
              <a:rPr lang="en-US" dirty="0"/>
              <a:t>Images</a:t>
            </a:r>
          </a:p>
          <a:p>
            <a:pPr lvl="1"/>
            <a:r>
              <a:rPr lang="en-US" dirty="0" err="1"/>
              <a:t>etc</a:t>
            </a:r>
            <a:endParaRPr lang="en-US" dirty="0"/>
          </a:p>
        </p:txBody>
      </p:sp>
      <p:pic>
        <p:nvPicPr>
          <p:cNvPr id="4" name="Picture 2" descr="Image result for mqtt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3500" y="244474"/>
            <a:ext cx="3670300" cy="3606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5183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light bul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82504" y="251389"/>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MQTT Hypothetical Light Switch</a:t>
            </a:r>
          </a:p>
        </p:txBody>
      </p:sp>
      <p:sp>
        <p:nvSpPr>
          <p:cNvPr id="5" name="Rectangle 4"/>
          <p:cNvSpPr/>
          <p:nvPr/>
        </p:nvSpPr>
        <p:spPr>
          <a:xfrm>
            <a:off x="7100300" y="1804424"/>
            <a:ext cx="1866900" cy="1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Broker</a:t>
            </a:r>
          </a:p>
        </p:txBody>
      </p:sp>
      <p:sp>
        <p:nvSpPr>
          <p:cNvPr id="9" name="Rectangle 8"/>
          <p:cNvSpPr/>
          <p:nvPr/>
        </p:nvSpPr>
        <p:spPr>
          <a:xfrm>
            <a:off x="1554691" y="1804424"/>
            <a:ext cx="1866900" cy="1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Cell Phone</a:t>
            </a:r>
          </a:p>
        </p:txBody>
      </p:sp>
      <p:cxnSp>
        <p:nvCxnSpPr>
          <p:cNvPr id="11" name="Straight Arrow Connector 10"/>
          <p:cNvCxnSpPr>
            <a:stCxn id="9" idx="3"/>
            <a:endCxn id="5" idx="1"/>
          </p:cNvCxnSpPr>
          <p:nvPr/>
        </p:nvCxnSpPr>
        <p:spPr>
          <a:xfrm>
            <a:off x="3421591" y="2439424"/>
            <a:ext cx="36787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421591" y="2447901"/>
            <a:ext cx="3713517" cy="369332"/>
          </a:xfrm>
          <a:prstGeom prst="rect">
            <a:avLst/>
          </a:prstGeom>
          <a:noFill/>
        </p:spPr>
        <p:txBody>
          <a:bodyPr wrap="none" rtlCol="0">
            <a:spAutoFit/>
          </a:bodyPr>
          <a:lstStyle/>
          <a:p>
            <a:r>
              <a:rPr lang="en-US" dirty="0" err="1"/>
              <a:t>client.publish</a:t>
            </a:r>
            <a:r>
              <a:rPr lang="en-US" dirty="0"/>
              <a:t>(‘</a:t>
            </a:r>
            <a:r>
              <a:rPr lang="en-US" dirty="0" err="1"/>
              <a:t>lightSwitch</a:t>
            </a:r>
            <a:r>
              <a:rPr lang="en-US" dirty="0"/>
              <a:t>/1’, ‘toggle’)</a:t>
            </a:r>
          </a:p>
        </p:txBody>
      </p:sp>
      <p:grpSp>
        <p:nvGrpSpPr>
          <p:cNvPr id="32" name="Group 31"/>
          <p:cNvGrpSpPr/>
          <p:nvPr/>
        </p:nvGrpSpPr>
        <p:grpSpPr>
          <a:xfrm>
            <a:off x="6346854" y="3970187"/>
            <a:ext cx="3373791" cy="2567444"/>
            <a:chOff x="3776309" y="4636294"/>
            <a:chExt cx="3373791" cy="3241675"/>
          </a:xfrm>
        </p:grpSpPr>
        <p:sp>
          <p:nvSpPr>
            <p:cNvPr id="10" name="Rectangle 9"/>
            <p:cNvSpPr/>
            <p:nvPr/>
          </p:nvSpPr>
          <p:spPr>
            <a:xfrm>
              <a:off x="3776309" y="4636294"/>
              <a:ext cx="3373791" cy="3241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err="1"/>
                <a:t>WiFi</a:t>
              </a:r>
              <a:r>
                <a:rPr lang="en-US" dirty="0"/>
                <a:t> Switch</a:t>
              </a:r>
            </a:p>
          </p:txBody>
        </p:sp>
        <p:sp>
          <p:nvSpPr>
            <p:cNvPr id="34" name="Rectangle 33"/>
            <p:cNvSpPr/>
            <p:nvPr/>
          </p:nvSpPr>
          <p:spPr>
            <a:xfrm>
              <a:off x="4169437" y="6693496"/>
              <a:ext cx="2670160" cy="6679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Toggle Switch</a:t>
              </a:r>
            </a:p>
          </p:txBody>
        </p:sp>
      </p:grpSp>
      <p:cxnSp>
        <p:nvCxnSpPr>
          <p:cNvPr id="39" name="Straight Arrow Connector 38"/>
          <p:cNvCxnSpPr>
            <a:stCxn id="5" idx="2"/>
            <a:endCxn id="34" idx="0"/>
          </p:cNvCxnSpPr>
          <p:nvPr/>
        </p:nvCxnSpPr>
        <p:spPr>
          <a:xfrm>
            <a:off x="8033750" y="3074424"/>
            <a:ext cx="41312" cy="25250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8054406" y="3441171"/>
            <a:ext cx="878638" cy="369332"/>
          </a:xfrm>
          <a:prstGeom prst="rect">
            <a:avLst/>
          </a:prstGeom>
          <a:noFill/>
        </p:spPr>
        <p:txBody>
          <a:bodyPr wrap="none" rtlCol="0">
            <a:spAutoFit/>
          </a:bodyPr>
          <a:lstStyle/>
          <a:p>
            <a:r>
              <a:rPr lang="en-US" dirty="0"/>
              <a:t>‘toggle’</a:t>
            </a:r>
          </a:p>
        </p:txBody>
      </p:sp>
    </p:spTree>
    <p:extLst>
      <p:ext uri="{BB962C8B-B14F-4D97-AF65-F5344CB8AC3E}">
        <p14:creationId xmlns:p14="http://schemas.microsoft.com/office/powerpoint/2010/main" val="27860011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559AE206-7EBA-4D33-8BC9-9D8158553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0C035FED-50C4-1640-9017-FCD3508BDB5E}"/>
              </a:ext>
            </a:extLst>
          </p:cNvPr>
          <p:cNvSpPr>
            <a:spLocks noGrp="1"/>
          </p:cNvSpPr>
          <p:nvPr>
            <p:ph type="ctrTitle"/>
          </p:nvPr>
        </p:nvSpPr>
        <p:spPr>
          <a:xfrm>
            <a:off x="838199" y="4525347"/>
            <a:ext cx="6801321" cy="1737360"/>
          </a:xfrm>
        </p:spPr>
        <p:txBody>
          <a:bodyPr anchor="ctr">
            <a:normAutofit/>
          </a:bodyPr>
          <a:lstStyle/>
          <a:p>
            <a:pPr algn="r"/>
            <a:r>
              <a:rPr lang="en-US" dirty="0" smtClean="0"/>
              <a:t>Backend- cloud Services</a:t>
            </a:r>
            <a:endParaRPr lang="en-US" dirty="0"/>
          </a:p>
        </p:txBody>
      </p:sp>
      <p:sp>
        <p:nvSpPr>
          <p:cNvPr id="17" name="Oval 11">
            <a:extLst>
              <a:ext uri="{FF2B5EF4-FFF2-40B4-BE49-F238E27FC236}">
                <a16:creationId xmlns:a16="http://schemas.microsoft.com/office/drawing/2014/main" id="{6437D937-A7F1-4011-92B4-328E5BE1B1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097624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307230" y="1150072"/>
            <a:ext cx="2757740" cy="4320476"/>
            <a:chOff x="139908" y="1336339"/>
            <a:chExt cx="2757740" cy="4320476"/>
          </a:xfrm>
        </p:grpSpPr>
        <p:sp>
          <p:nvSpPr>
            <p:cNvPr id="15" name="Rectangle 14"/>
            <p:cNvSpPr/>
            <p:nvPr/>
          </p:nvSpPr>
          <p:spPr bwMode="auto">
            <a:xfrm rot="5400000">
              <a:off x="478797" y="2530236"/>
              <a:ext cx="3329609" cy="150809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fontAlgn="base">
                <a:spcBef>
                  <a:spcPct val="50000"/>
                </a:spcBef>
                <a:spcAft>
                  <a:spcPct val="0"/>
                </a:spcAft>
              </a:pPr>
              <a:endParaRPr lang="en-US" i="1" dirty="0">
                <a:latin typeface="Arial" pitchFamily="-65" charset="0"/>
              </a:endParaRPr>
            </a:p>
          </p:txBody>
        </p:sp>
        <p:sp>
          <p:nvSpPr>
            <p:cNvPr id="16" name="Rectangle 15"/>
            <p:cNvSpPr/>
            <p:nvPr/>
          </p:nvSpPr>
          <p:spPr bwMode="auto">
            <a:xfrm rot="5400000">
              <a:off x="1162296" y="2634413"/>
              <a:ext cx="1017934" cy="108638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fontAlgn="base">
                <a:spcBef>
                  <a:spcPct val="50000"/>
                </a:spcBef>
                <a:spcAft>
                  <a:spcPct val="0"/>
                </a:spcAft>
              </a:pPr>
              <a:endParaRPr lang="en-US" i="1" dirty="0">
                <a:latin typeface="Arial" pitchFamily="-65" charset="0"/>
              </a:endParaRPr>
            </a:p>
          </p:txBody>
        </p:sp>
        <p:sp>
          <p:nvSpPr>
            <p:cNvPr id="17" name="Rectangle 16"/>
            <p:cNvSpPr/>
            <p:nvPr/>
          </p:nvSpPr>
          <p:spPr bwMode="auto">
            <a:xfrm rot="4468015">
              <a:off x="777704" y="2827416"/>
              <a:ext cx="1017934" cy="108638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fontAlgn="base">
                <a:spcBef>
                  <a:spcPct val="50000"/>
                </a:spcBef>
                <a:spcAft>
                  <a:spcPct val="0"/>
                </a:spcAft>
              </a:pPr>
              <a:endParaRPr lang="en-US" i="1" dirty="0">
                <a:latin typeface="Arial" pitchFamily="-65" charset="0"/>
              </a:endParaRPr>
            </a:p>
          </p:txBody>
        </p:sp>
        <p:sp>
          <p:nvSpPr>
            <p:cNvPr id="18" name="Rectangle 17"/>
            <p:cNvSpPr/>
            <p:nvPr/>
          </p:nvSpPr>
          <p:spPr>
            <a:xfrm>
              <a:off x="145826" y="1336339"/>
              <a:ext cx="2743200" cy="575768"/>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2060"/>
                  </a:solidFill>
                </a:rPr>
                <a:t>Human Layer</a:t>
              </a:r>
            </a:p>
          </p:txBody>
        </p:sp>
        <p:sp>
          <p:nvSpPr>
            <p:cNvPr id="19" name="Rectangle 18"/>
            <p:cNvSpPr/>
            <p:nvPr/>
          </p:nvSpPr>
          <p:spPr>
            <a:xfrm>
              <a:off x="145826" y="2264563"/>
              <a:ext cx="2743200" cy="575768"/>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2060"/>
                  </a:solidFill>
                </a:rPr>
                <a:t>Smart Application Layer</a:t>
              </a:r>
            </a:p>
          </p:txBody>
        </p:sp>
        <p:sp>
          <p:nvSpPr>
            <p:cNvPr id="20" name="Rectangle 19"/>
            <p:cNvSpPr/>
            <p:nvPr/>
          </p:nvSpPr>
          <p:spPr>
            <a:xfrm>
              <a:off x="139908" y="3224599"/>
              <a:ext cx="2743200" cy="575768"/>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0000"/>
                  </a:solidFill>
                </a:rPr>
                <a:t>Decision Support Systems</a:t>
              </a:r>
            </a:p>
          </p:txBody>
        </p:sp>
        <p:sp>
          <p:nvSpPr>
            <p:cNvPr id="21" name="Rectangle 20"/>
            <p:cNvSpPr/>
            <p:nvPr/>
          </p:nvSpPr>
          <p:spPr>
            <a:xfrm>
              <a:off x="139908" y="4188809"/>
              <a:ext cx="2743200" cy="575768"/>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2060"/>
                  </a:solidFill>
                </a:rPr>
                <a:t>Networking Layer</a:t>
              </a:r>
            </a:p>
          </p:txBody>
        </p:sp>
        <p:sp>
          <p:nvSpPr>
            <p:cNvPr id="22" name="Rectangle 21"/>
            <p:cNvSpPr/>
            <p:nvPr/>
          </p:nvSpPr>
          <p:spPr>
            <a:xfrm>
              <a:off x="139908" y="5081047"/>
              <a:ext cx="2743200" cy="575768"/>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2060"/>
                  </a:solidFill>
                </a:rPr>
                <a:t>Physical System and Sensors</a:t>
              </a:r>
            </a:p>
          </p:txBody>
        </p:sp>
        <p:sp>
          <p:nvSpPr>
            <p:cNvPr id="23" name="Up Arrow 22"/>
            <p:cNvSpPr/>
            <p:nvPr/>
          </p:nvSpPr>
          <p:spPr>
            <a:xfrm>
              <a:off x="450626" y="1912107"/>
              <a:ext cx="228600" cy="352456"/>
            </a:xfrm>
            <a:prstGeom prst="upArrow">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rgbClr val="002060"/>
                </a:solidFill>
              </a:endParaRPr>
            </a:p>
          </p:txBody>
        </p:sp>
        <p:sp>
          <p:nvSpPr>
            <p:cNvPr id="24" name="Up Arrow 23"/>
            <p:cNvSpPr/>
            <p:nvPr/>
          </p:nvSpPr>
          <p:spPr>
            <a:xfrm>
              <a:off x="446557" y="2836157"/>
              <a:ext cx="228600" cy="352456"/>
            </a:xfrm>
            <a:prstGeom prst="upArrow">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rgbClr val="002060"/>
                </a:solidFill>
              </a:endParaRPr>
            </a:p>
          </p:txBody>
        </p:sp>
        <p:sp>
          <p:nvSpPr>
            <p:cNvPr id="25" name="Up Arrow 24"/>
            <p:cNvSpPr/>
            <p:nvPr/>
          </p:nvSpPr>
          <p:spPr>
            <a:xfrm>
              <a:off x="456174" y="3780276"/>
              <a:ext cx="228600" cy="352456"/>
            </a:xfrm>
            <a:prstGeom prst="upArrow">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rgbClr val="002060"/>
                </a:solidFill>
              </a:endParaRPr>
            </a:p>
          </p:txBody>
        </p:sp>
        <p:sp>
          <p:nvSpPr>
            <p:cNvPr id="26" name="Up Arrow 25"/>
            <p:cNvSpPr/>
            <p:nvPr/>
          </p:nvSpPr>
          <p:spPr>
            <a:xfrm>
              <a:off x="457653" y="4728591"/>
              <a:ext cx="228600" cy="352456"/>
            </a:xfrm>
            <a:prstGeom prst="upArrow">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rgbClr val="002060"/>
                </a:solidFill>
              </a:endParaRPr>
            </a:p>
          </p:txBody>
        </p:sp>
        <p:sp>
          <p:nvSpPr>
            <p:cNvPr id="27" name="Up Arrow 26"/>
            <p:cNvSpPr/>
            <p:nvPr/>
          </p:nvSpPr>
          <p:spPr>
            <a:xfrm flipH="1" flipV="1">
              <a:off x="2127026" y="1898283"/>
              <a:ext cx="228600" cy="352456"/>
            </a:xfrm>
            <a:prstGeom prst="upArrow">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rgbClr val="002060"/>
                </a:solidFill>
              </a:endParaRPr>
            </a:p>
          </p:txBody>
        </p:sp>
        <p:sp>
          <p:nvSpPr>
            <p:cNvPr id="28" name="Up Arrow 27"/>
            <p:cNvSpPr/>
            <p:nvPr/>
          </p:nvSpPr>
          <p:spPr>
            <a:xfrm flipH="1" flipV="1">
              <a:off x="2103722" y="2822338"/>
              <a:ext cx="228600" cy="352456"/>
            </a:xfrm>
            <a:prstGeom prst="upArrow">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rgbClr val="002060"/>
                </a:solidFill>
              </a:endParaRPr>
            </a:p>
          </p:txBody>
        </p:sp>
        <p:sp>
          <p:nvSpPr>
            <p:cNvPr id="29" name="Up Arrow 28"/>
            <p:cNvSpPr/>
            <p:nvPr/>
          </p:nvSpPr>
          <p:spPr>
            <a:xfrm flipH="1" flipV="1">
              <a:off x="2103722" y="3819723"/>
              <a:ext cx="228600" cy="352456"/>
            </a:xfrm>
            <a:prstGeom prst="upArrow">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rgbClr val="002060"/>
                </a:solidFill>
              </a:endParaRPr>
            </a:p>
          </p:txBody>
        </p:sp>
        <p:sp>
          <p:nvSpPr>
            <p:cNvPr id="30" name="Up Arrow 29"/>
            <p:cNvSpPr/>
            <p:nvPr/>
          </p:nvSpPr>
          <p:spPr>
            <a:xfrm flipH="1" flipV="1">
              <a:off x="2103722" y="4728591"/>
              <a:ext cx="228600" cy="352456"/>
            </a:xfrm>
            <a:prstGeom prst="upArrow">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rgbClr val="002060"/>
                </a:solidFill>
              </a:endParaRPr>
            </a:p>
          </p:txBody>
        </p:sp>
      </p:grpSp>
      <p:sp>
        <p:nvSpPr>
          <p:cNvPr id="44" name="Title 4">
            <a:extLst>
              <a:ext uri="{FF2B5EF4-FFF2-40B4-BE49-F238E27FC236}">
                <a16:creationId xmlns:a16="http://schemas.microsoft.com/office/drawing/2014/main" id="{AB2284AE-D09D-5C4C-BD12-C98B9C387596}"/>
              </a:ext>
            </a:extLst>
          </p:cNvPr>
          <p:cNvSpPr txBox="1">
            <a:spLocks/>
          </p:cNvSpPr>
          <p:nvPr/>
        </p:nvSpPr>
        <p:spPr>
          <a:xfrm>
            <a:off x="1335315" y="57768"/>
            <a:ext cx="9306884" cy="764526"/>
          </a:xfrm>
          <a:prstGeom prst="rect">
            <a:avLst/>
          </a:prstGeom>
        </p:spPr>
        <p:txBody>
          <a:bodyPr/>
          <a:lstStyle>
            <a:lvl1pPr algn="ctr" defTabSz="342900" rtl="0" eaLnBrk="1" latinLnBrk="0" hangingPunct="1">
              <a:spcBef>
                <a:spcPct val="0"/>
              </a:spcBef>
              <a:buNone/>
              <a:defRPr sz="3300" kern="1200">
                <a:solidFill>
                  <a:schemeClr val="tx1"/>
                </a:solidFill>
                <a:latin typeface="+mj-lt"/>
                <a:ea typeface="+mj-ea"/>
                <a:cs typeface="+mj-cs"/>
              </a:defRPr>
            </a:lvl1pPr>
          </a:lstStyle>
          <a:p>
            <a:r>
              <a:rPr lang="en-US" sz="3733" dirty="0">
                <a:solidFill>
                  <a:srgbClr val="FF0000"/>
                </a:solidFill>
                <a:latin typeface="Tahoma" pitchFamily="34" charset="0"/>
                <a:ea typeface="MS PGothic" pitchFamily="34" charset="-128"/>
                <a:cs typeface="Tahoma" pitchFamily="34" charset="0"/>
              </a:rPr>
              <a:t>Decision Support Systems/Computing Layer</a:t>
            </a:r>
          </a:p>
        </p:txBody>
      </p:sp>
      <p:sp>
        <p:nvSpPr>
          <p:cNvPr id="50" name="Right Triangle 49">
            <a:extLst>
              <a:ext uri="{FF2B5EF4-FFF2-40B4-BE49-F238E27FC236}">
                <a16:creationId xmlns:a16="http://schemas.microsoft.com/office/drawing/2014/main" id="{6AE5D12A-9568-764B-B110-E94526E11FB3}"/>
              </a:ext>
            </a:extLst>
          </p:cNvPr>
          <p:cNvSpPr/>
          <p:nvPr/>
        </p:nvSpPr>
        <p:spPr>
          <a:xfrm rot="10800000">
            <a:off x="11563664" y="1232441"/>
            <a:ext cx="591185" cy="4393118"/>
          </a:xfrm>
          <a:prstGeom prst="rtTriangle">
            <a:avLst/>
          </a:prstGeom>
          <a:solidFill>
            <a:srgbClr val="B7DEE8"/>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1" name="TextBox 50">
            <a:extLst>
              <a:ext uri="{FF2B5EF4-FFF2-40B4-BE49-F238E27FC236}">
                <a16:creationId xmlns:a16="http://schemas.microsoft.com/office/drawing/2014/main" id="{E2A94EFF-74A6-B849-A4BD-FB5632020CA9}"/>
              </a:ext>
            </a:extLst>
          </p:cNvPr>
          <p:cNvSpPr txBox="1"/>
          <p:nvPr/>
        </p:nvSpPr>
        <p:spPr>
          <a:xfrm rot="16200000">
            <a:off x="11156589" y="1921558"/>
            <a:ext cx="1679868" cy="307777"/>
          </a:xfrm>
          <a:prstGeom prst="rect">
            <a:avLst/>
          </a:prstGeom>
          <a:noFill/>
        </p:spPr>
        <p:txBody>
          <a:bodyPr wrap="square" rtlCol="0">
            <a:spAutoFit/>
          </a:bodyPr>
          <a:lstStyle/>
          <a:p>
            <a:pPr algn="ctr"/>
            <a:r>
              <a:rPr lang="en-US" sz="1400" dirty="0"/>
              <a:t>Resource availability</a:t>
            </a:r>
          </a:p>
        </p:txBody>
      </p:sp>
      <p:sp>
        <p:nvSpPr>
          <p:cNvPr id="52" name="Right Triangle 51">
            <a:extLst>
              <a:ext uri="{FF2B5EF4-FFF2-40B4-BE49-F238E27FC236}">
                <a16:creationId xmlns:a16="http://schemas.microsoft.com/office/drawing/2014/main" id="{5A88A9DC-BFA1-2043-AB27-4801FFE2281D}"/>
              </a:ext>
            </a:extLst>
          </p:cNvPr>
          <p:cNvSpPr/>
          <p:nvPr/>
        </p:nvSpPr>
        <p:spPr>
          <a:xfrm>
            <a:off x="11456592" y="1232440"/>
            <a:ext cx="591185" cy="4393119"/>
          </a:xfrm>
          <a:prstGeom prst="rtTriangle">
            <a:avLst/>
          </a:prstGeom>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3" name="TextBox 52">
            <a:extLst>
              <a:ext uri="{FF2B5EF4-FFF2-40B4-BE49-F238E27FC236}">
                <a16:creationId xmlns:a16="http://schemas.microsoft.com/office/drawing/2014/main" id="{5524C6DD-FA64-C443-B204-61F8A5295D28}"/>
              </a:ext>
            </a:extLst>
          </p:cNvPr>
          <p:cNvSpPr txBox="1"/>
          <p:nvPr/>
        </p:nvSpPr>
        <p:spPr>
          <a:xfrm rot="5400000">
            <a:off x="10695543" y="4538293"/>
            <a:ext cx="1855342" cy="307777"/>
          </a:xfrm>
          <a:prstGeom prst="rect">
            <a:avLst/>
          </a:prstGeom>
          <a:noFill/>
        </p:spPr>
        <p:txBody>
          <a:bodyPr wrap="square" rtlCol="0">
            <a:spAutoFit/>
          </a:bodyPr>
          <a:lstStyle/>
          <a:p>
            <a:pPr algn="ctr"/>
            <a:r>
              <a:rPr lang="en-US" sz="1400" dirty="0"/>
              <a:t>Data source proximity</a:t>
            </a:r>
          </a:p>
        </p:txBody>
      </p:sp>
      <p:sp>
        <p:nvSpPr>
          <p:cNvPr id="54" name="Content Placeholder 2">
            <a:extLst>
              <a:ext uri="{FF2B5EF4-FFF2-40B4-BE49-F238E27FC236}">
                <a16:creationId xmlns:a16="http://schemas.microsoft.com/office/drawing/2014/main" id="{341CD5FE-5EA5-4745-B643-9F30DB01B8F0}"/>
              </a:ext>
            </a:extLst>
          </p:cNvPr>
          <p:cNvSpPr txBox="1">
            <a:spLocks/>
          </p:cNvSpPr>
          <p:nvPr/>
        </p:nvSpPr>
        <p:spPr>
          <a:xfrm>
            <a:off x="3207829" y="1166018"/>
            <a:ext cx="2325077" cy="4525963"/>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Handle the velocity and volume of data flows</a:t>
            </a:r>
          </a:p>
          <a:p>
            <a:r>
              <a:rPr lang="en-US"/>
              <a:t>Establish and implement Security Constraints</a:t>
            </a:r>
          </a:p>
          <a:p>
            <a:r>
              <a:rPr lang="en-US"/>
              <a:t>Ensure Timing Constraints</a:t>
            </a:r>
          </a:p>
          <a:p>
            <a:r>
              <a:rPr lang="en-US"/>
              <a:t>Maintain Reliability</a:t>
            </a:r>
            <a:endParaRPr lang="en-US" dirty="0"/>
          </a:p>
        </p:txBody>
      </p:sp>
      <p:pic>
        <p:nvPicPr>
          <p:cNvPr id="55" name="Picture 54">
            <a:extLst>
              <a:ext uri="{FF2B5EF4-FFF2-40B4-BE49-F238E27FC236}">
                <a16:creationId xmlns:a16="http://schemas.microsoft.com/office/drawing/2014/main" id="{CC6925A8-DE6A-DE47-9988-58997ED1B74D}"/>
              </a:ext>
            </a:extLst>
          </p:cNvPr>
          <p:cNvPicPr>
            <a:picLocks noChangeAspect="1"/>
          </p:cNvPicPr>
          <p:nvPr/>
        </p:nvPicPr>
        <p:blipFill rotWithShape="1">
          <a:blip r:embed="rId3"/>
          <a:srcRect l="18507" t="32105" r="18639" b="29858"/>
          <a:stretch/>
        </p:blipFill>
        <p:spPr>
          <a:xfrm>
            <a:off x="7026448" y="1138694"/>
            <a:ext cx="2159144" cy="1306650"/>
          </a:xfrm>
          <a:prstGeom prst="rect">
            <a:avLst/>
          </a:prstGeom>
        </p:spPr>
      </p:pic>
      <p:grpSp>
        <p:nvGrpSpPr>
          <p:cNvPr id="56" name="Group 55">
            <a:extLst>
              <a:ext uri="{FF2B5EF4-FFF2-40B4-BE49-F238E27FC236}">
                <a16:creationId xmlns:a16="http://schemas.microsoft.com/office/drawing/2014/main" id="{5D6D4C5F-BA8D-4C48-BE5A-A8D45C3D2E91}"/>
              </a:ext>
            </a:extLst>
          </p:cNvPr>
          <p:cNvGrpSpPr/>
          <p:nvPr/>
        </p:nvGrpSpPr>
        <p:grpSpPr>
          <a:xfrm>
            <a:off x="5825828" y="3591690"/>
            <a:ext cx="1105758" cy="1021947"/>
            <a:chOff x="4795516" y="3591416"/>
            <a:chExt cx="1105758" cy="1021947"/>
          </a:xfrm>
        </p:grpSpPr>
        <p:sp>
          <p:nvSpPr>
            <p:cNvPr id="65" name="Cloud 64">
              <a:extLst>
                <a:ext uri="{FF2B5EF4-FFF2-40B4-BE49-F238E27FC236}">
                  <a16:creationId xmlns:a16="http://schemas.microsoft.com/office/drawing/2014/main" id="{FABDB964-0E63-4A41-8E2F-8740D3FA4E31}"/>
                </a:ext>
              </a:extLst>
            </p:cNvPr>
            <p:cNvSpPr/>
            <p:nvPr/>
          </p:nvSpPr>
          <p:spPr>
            <a:xfrm>
              <a:off x="4795516" y="3591416"/>
              <a:ext cx="1105758" cy="1021947"/>
            </a:xfrm>
            <a:prstGeom prst="cloud">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68" name="Oval 67">
              <a:extLst>
                <a:ext uri="{FF2B5EF4-FFF2-40B4-BE49-F238E27FC236}">
                  <a16:creationId xmlns:a16="http://schemas.microsoft.com/office/drawing/2014/main" id="{2FBDF2B9-4224-2E45-825A-723084ACA324}"/>
                </a:ext>
              </a:extLst>
            </p:cNvPr>
            <p:cNvSpPr/>
            <p:nvPr/>
          </p:nvSpPr>
          <p:spPr>
            <a:xfrm>
              <a:off x="5027232" y="3883620"/>
              <a:ext cx="136439" cy="146947"/>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E0502F09-9CF6-A444-AACE-89E3A5C595E2}"/>
                </a:ext>
              </a:extLst>
            </p:cNvPr>
            <p:cNvSpPr/>
            <p:nvPr/>
          </p:nvSpPr>
          <p:spPr>
            <a:xfrm>
              <a:off x="5043193" y="4277435"/>
              <a:ext cx="136439" cy="146947"/>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15ADDCA-0B24-C848-ADC7-576727550FE7}"/>
                </a:ext>
              </a:extLst>
            </p:cNvPr>
            <p:cNvSpPr/>
            <p:nvPr/>
          </p:nvSpPr>
          <p:spPr>
            <a:xfrm>
              <a:off x="5515479" y="4235447"/>
              <a:ext cx="136439" cy="146947"/>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A032E238-23BE-384B-91B2-B1BA2FEBE39F}"/>
                </a:ext>
              </a:extLst>
            </p:cNvPr>
            <p:cNvSpPr/>
            <p:nvPr/>
          </p:nvSpPr>
          <p:spPr>
            <a:xfrm>
              <a:off x="5524299" y="3736673"/>
              <a:ext cx="136439" cy="146947"/>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B374B10-FD1D-F649-AEEA-6DA554D61C73}"/>
                </a:ext>
              </a:extLst>
            </p:cNvPr>
            <p:cNvSpPr/>
            <p:nvPr/>
          </p:nvSpPr>
          <p:spPr>
            <a:xfrm>
              <a:off x="5305575" y="4030567"/>
              <a:ext cx="136439" cy="146947"/>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F37C2876-2E13-3646-A92A-3AB28A2D995D}"/>
                </a:ext>
              </a:extLst>
            </p:cNvPr>
            <p:cNvCxnSpPr>
              <a:stCxn id="68" idx="7"/>
              <a:endCxn id="71" idx="2"/>
            </p:cNvCxnSpPr>
            <p:nvPr/>
          </p:nvCxnSpPr>
          <p:spPr>
            <a:xfrm flipV="1">
              <a:off x="5143690" y="3810147"/>
              <a:ext cx="380609" cy="94993"/>
            </a:xfrm>
            <a:prstGeom prst="line">
              <a:avLst/>
            </a:prstGeom>
            <a:ln w="952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94584843-81B7-6F49-A5B2-D6E4EF5B4FB2}"/>
                </a:ext>
              </a:extLst>
            </p:cNvPr>
            <p:cNvCxnSpPr>
              <a:stCxn id="68" idx="4"/>
              <a:endCxn id="69" idx="0"/>
            </p:cNvCxnSpPr>
            <p:nvPr/>
          </p:nvCxnSpPr>
          <p:spPr>
            <a:xfrm>
              <a:off x="5095452" y="4030567"/>
              <a:ext cx="15961" cy="246868"/>
            </a:xfrm>
            <a:prstGeom prst="line">
              <a:avLst/>
            </a:prstGeom>
            <a:ln w="952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796692A2-438F-4E43-9B2A-E0D14299FFB8}"/>
                </a:ext>
              </a:extLst>
            </p:cNvPr>
            <p:cNvCxnSpPr>
              <a:stCxn id="72" idx="7"/>
              <a:endCxn id="71" idx="3"/>
            </p:cNvCxnSpPr>
            <p:nvPr/>
          </p:nvCxnSpPr>
          <p:spPr>
            <a:xfrm flipV="1">
              <a:off x="5422033" y="3862100"/>
              <a:ext cx="122247" cy="189987"/>
            </a:xfrm>
            <a:prstGeom prst="line">
              <a:avLst/>
            </a:prstGeom>
            <a:ln w="952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F7103CA2-2621-DD4A-A6F0-334685E1331D}"/>
                </a:ext>
              </a:extLst>
            </p:cNvPr>
            <p:cNvCxnSpPr>
              <a:stCxn id="69" idx="6"/>
              <a:endCxn id="70" idx="2"/>
            </p:cNvCxnSpPr>
            <p:nvPr/>
          </p:nvCxnSpPr>
          <p:spPr>
            <a:xfrm flipV="1">
              <a:off x="5179632" y="4308921"/>
              <a:ext cx="335847" cy="41988"/>
            </a:xfrm>
            <a:prstGeom prst="line">
              <a:avLst/>
            </a:prstGeom>
            <a:ln w="952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34F174C9-9B90-964D-B5E0-32E9606FEC4A}"/>
                </a:ext>
              </a:extLst>
            </p:cNvPr>
            <p:cNvCxnSpPr>
              <a:stCxn id="71" idx="4"/>
              <a:endCxn id="70" idx="0"/>
            </p:cNvCxnSpPr>
            <p:nvPr/>
          </p:nvCxnSpPr>
          <p:spPr>
            <a:xfrm flipH="1">
              <a:off x="5583699" y="3883620"/>
              <a:ext cx="8820" cy="351827"/>
            </a:xfrm>
            <a:prstGeom prst="line">
              <a:avLst/>
            </a:prstGeom>
            <a:ln w="952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04458F64-C097-C64F-8610-CBD6583B4323}"/>
                </a:ext>
              </a:extLst>
            </p:cNvPr>
            <p:cNvCxnSpPr>
              <a:stCxn id="68" idx="5"/>
              <a:endCxn id="72" idx="1"/>
            </p:cNvCxnSpPr>
            <p:nvPr/>
          </p:nvCxnSpPr>
          <p:spPr>
            <a:xfrm>
              <a:off x="5143690" y="4009047"/>
              <a:ext cx="181866" cy="43040"/>
            </a:xfrm>
            <a:prstGeom prst="line">
              <a:avLst/>
            </a:prstGeom>
            <a:ln w="952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9" name="Group 78">
            <a:extLst>
              <a:ext uri="{FF2B5EF4-FFF2-40B4-BE49-F238E27FC236}">
                <a16:creationId xmlns:a16="http://schemas.microsoft.com/office/drawing/2014/main" id="{35B9E788-8109-AB4A-ADA2-C4AB8BC30145}"/>
              </a:ext>
            </a:extLst>
          </p:cNvPr>
          <p:cNvGrpSpPr/>
          <p:nvPr/>
        </p:nvGrpSpPr>
        <p:grpSpPr>
          <a:xfrm>
            <a:off x="7548568" y="2842902"/>
            <a:ext cx="1105758" cy="1021947"/>
            <a:chOff x="4795516" y="3591416"/>
            <a:chExt cx="1105758" cy="1021947"/>
          </a:xfrm>
        </p:grpSpPr>
        <p:sp>
          <p:nvSpPr>
            <p:cNvPr id="80" name="Cloud 79">
              <a:extLst>
                <a:ext uri="{FF2B5EF4-FFF2-40B4-BE49-F238E27FC236}">
                  <a16:creationId xmlns:a16="http://schemas.microsoft.com/office/drawing/2014/main" id="{C3D30372-3D97-624E-A04B-60AB1DABEBF2}"/>
                </a:ext>
              </a:extLst>
            </p:cNvPr>
            <p:cNvSpPr/>
            <p:nvPr/>
          </p:nvSpPr>
          <p:spPr>
            <a:xfrm>
              <a:off x="4795516" y="3591416"/>
              <a:ext cx="1105758" cy="1021947"/>
            </a:xfrm>
            <a:prstGeom prst="cloud">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81" name="Oval 80">
              <a:extLst>
                <a:ext uri="{FF2B5EF4-FFF2-40B4-BE49-F238E27FC236}">
                  <a16:creationId xmlns:a16="http://schemas.microsoft.com/office/drawing/2014/main" id="{8DB9E0D9-C259-1445-9EF6-82E6672E2278}"/>
                </a:ext>
              </a:extLst>
            </p:cNvPr>
            <p:cNvSpPr/>
            <p:nvPr/>
          </p:nvSpPr>
          <p:spPr>
            <a:xfrm>
              <a:off x="5027232" y="3883620"/>
              <a:ext cx="136439" cy="146947"/>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FFAEADC5-7648-304E-825B-0BD27DA52E50}"/>
                </a:ext>
              </a:extLst>
            </p:cNvPr>
            <p:cNvSpPr/>
            <p:nvPr/>
          </p:nvSpPr>
          <p:spPr>
            <a:xfrm>
              <a:off x="5043193" y="4277435"/>
              <a:ext cx="136439" cy="146947"/>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90581921-EE88-E446-B384-2920AA5C5339}"/>
                </a:ext>
              </a:extLst>
            </p:cNvPr>
            <p:cNvSpPr/>
            <p:nvPr/>
          </p:nvSpPr>
          <p:spPr>
            <a:xfrm>
              <a:off x="5515479" y="4235447"/>
              <a:ext cx="136439" cy="146947"/>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51B7BBFD-DCEB-3A42-914B-766E4C9269D5}"/>
                </a:ext>
              </a:extLst>
            </p:cNvPr>
            <p:cNvSpPr/>
            <p:nvPr/>
          </p:nvSpPr>
          <p:spPr>
            <a:xfrm>
              <a:off x="5524299" y="3736673"/>
              <a:ext cx="136439" cy="146947"/>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D9394810-09A3-0C49-8860-697E95352875}"/>
                </a:ext>
              </a:extLst>
            </p:cNvPr>
            <p:cNvSpPr/>
            <p:nvPr/>
          </p:nvSpPr>
          <p:spPr>
            <a:xfrm>
              <a:off x="5305575" y="4030567"/>
              <a:ext cx="136439" cy="146947"/>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6" name="Straight Connector 85">
              <a:extLst>
                <a:ext uri="{FF2B5EF4-FFF2-40B4-BE49-F238E27FC236}">
                  <a16:creationId xmlns:a16="http://schemas.microsoft.com/office/drawing/2014/main" id="{465816BC-994B-7C4E-8F23-A23F16670BD1}"/>
                </a:ext>
              </a:extLst>
            </p:cNvPr>
            <p:cNvCxnSpPr>
              <a:stCxn id="81" idx="7"/>
              <a:endCxn id="84" idx="2"/>
            </p:cNvCxnSpPr>
            <p:nvPr/>
          </p:nvCxnSpPr>
          <p:spPr>
            <a:xfrm flipV="1">
              <a:off x="5143690" y="3810147"/>
              <a:ext cx="380609" cy="94993"/>
            </a:xfrm>
            <a:prstGeom prst="line">
              <a:avLst/>
            </a:prstGeom>
            <a:ln w="952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92F1D75C-A618-604A-A247-082AA7A0342A}"/>
                </a:ext>
              </a:extLst>
            </p:cNvPr>
            <p:cNvCxnSpPr>
              <a:stCxn id="81" idx="4"/>
              <a:endCxn id="82" idx="0"/>
            </p:cNvCxnSpPr>
            <p:nvPr/>
          </p:nvCxnSpPr>
          <p:spPr>
            <a:xfrm>
              <a:off x="5095452" y="4030567"/>
              <a:ext cx="15961" cy="246868"/>
            </a:xfrm>
            <a:prstGeom prst="line">
              <a:avLst/>
            </a:prstGeom>
            <a:ln w="952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9E81DB0F-FDB4-E94F-8E1B-4F2524826F29}"/>
                </a:ext>
              </a:extLst>
            </p:cNvPr>
            <p:cNvCxnSpPr>
              <a:stCxn id="85" idx="7"/>
              <a:endCxn id="84" idx="3"/>
            </p:cNvCxnSpPr>
            <p:nvPr/>
          </p:nvCxnSpPr>
          <p:spPr>
            <a:xfrm flipV="1">
              <a:off x="5422033" y="3862100"/>
              <a:ext cx="122247" cy="189987"/>
            </a:xfrm>
            <a:prstGeom prst="line">
              <a:avLst/>
            </a:prstGeom>
            <a:ln w="952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0312F5AC-07A5-5B44-949B-B9AA32A37A9C}"/>
                </a:ext>
              </a:extLst>
            </p:cNvPr>
            <p:cNvCxnSpPr>
              <a:stCxn id="82" idx="6"/>
              <a:endCxn id="83" idx="2"/>
            </p:cNvCxnSpPr>
            <p:nvPr/>
          </p:nvCxnSpPr>
          <p:spPr>
            <a:xfrm flipV="1">
              <a:off x="5179632" y="4308921"/>
              <a:ext cx="335847" cy="41988"/>
            </a:xfrm>
            <a:prstGeom prst="line">
              <a:avLst/>
            </a:prstGeom>
            <a:ln w="952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33B8BAF4-678D-A84D-884F-4FD48B04C0CE}"/>
                </a:ext>
              </a:extLst>
            </p:cNvPr>
            <p:cNvCxnSpPr>
              <a:stCxn id="84" idx="4"/>
              <a:endCxn id="83" idx="0"/>
            </p:cNvCxnSpPr>
            <p:nvPr/>
          </p:nvCxnSpPr>
          <p:spPr>
            <a:xfrm flipH="1">
              <a:off x="5583699" y="3883620"/>
              <a:ext cx="8820" cy="351827"/>
            </a:xfrm>
            <a:prstGeom prst="line">
              <a:avLst/>
            </a:prstGeom>
            <a:ln w="952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8B6D50B1-F106-A449-B0C0-3E6BB8C71825}"/>
                </a:ext>
              </a:extLst>
            </p:cNvPr>
            <p:cNvCxnSpPr>
              <a:stCxn id="81" idx="5"/>
              <a:endCxn id="85" idx="1"/>
            </p:cNvCxnSpPr>
            <p:nvPr/>
          </p:nvCxnSpPr>
          <p:spPr>
            <a:xfrm>
              <a:off x="5143690" y="4009047"/>
              <a:ext cx="181866" cy="43040"/>
            </a:xfrm>
            <a:prstGeom prst="line">
              <a:avLst/>
            </a:prstGeom>
            <a:ln w="952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2" name="Group 91">
            <a:extLst>
              <a:ext uri="{FF2B5EF4-FFF2-40B4-BE49-F238E27FC236}">
                <a16:creationId xmlns:a16="http://schemas.microsoft.com/office/drawing/2014/main" id="{B27A8BE5-DAD6-184F-B86E-E5095416AFF3}"/>
              </a:ext>
            </a:extLst>
          </p:cNvPr>
          <p:cNvGrpSpPr/>
          <p:nvPr/>
        </p:nvGrpSpPr>
        <p:grpSpPr>
          <a:xfrm>
            <a:off x="9289550" y="3384643"/>
            <a:ext cx="1105758" cy="1021947"/>
            <a:chOff x="4795516" y="3591416"/>
            <a:chExt cx="1105758" cy="1021947"/>
          </a:xfrm>
        </p:grpSpPr>
        <p:sp>
          <p:nvSpPr>
            <p:cNvPr id="93" name="Cloud 92">
              <a:extLst>
                <a:ext uri="{FF2B5EF4-FFF2-40B4-BE49-F238E27FC236}">
                  <a16:creationId xmlns:a16="http://schemas.microsoft.com/office/drawing/2014/main" id="{6ADE634F-35B6-9C47-9AD4-0A00905D951A}"/>
                </a:ext>
              </a:extLst>
            </p:cNvPr>
            <p:cNvSpPr/>
            <p:nvPr/>
          </p:nvSpPr>
          <p:spPr>
            <a:xfrm>
              <a:off x="4795516" y="3591416"/>
              <a:ext cx="1105758" cy="1021947"/>
            </a:xfrm>
            <a:prstGeom prst="cloud">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94" name="Oval 93">
              <a:extLst>
                <a:ext uri="{FF2B5EF4-FFF2-40B4-BE49-F238E27FC236}">
                  <a16:creationId xmlns:a16="http://schemas.microsoft.com/office/drawing/2014/main" id="{258A1407-90CF-974A-BD43-838FC0901CE4}"/>
                </a:ext>
              </a:extLst>
            </p:cNvPr>
            <p:cNvSpPr/>
            <p:nvPr/>
          </p:nvSpPr>
          <p:spPr>
            <a:xfrm>
              <a:off x="5027232" y="3883620"/>
              <a:ext cx="136439" cy="146947"/>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C438B4B4-2BD5-D242-A1D2-206F9E0C2E08}"/>
                </a:ext>
              </a:extLst>
            </p:cNvPr>
            <p:cNvSpPr/>
            <p:nvPr/>
          </p:nvSpPr>
          <p:spPr>
            <a:xfrm>
              <a:off x="5043193" y="4277435"/>
              <a:ext cx="136439" cy="146947"/>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C6695418-797F-ED4E-9EE9-2755A06B319E}"/>
                </a:ext>
              </a:extLst>
            </p:cNvPr>
            <p:cNvSpPr/>
            <p:nvPr/>
          </p:nvSpPr>
          <p:spPr>
            <a:xfrm>
              <a:off x="5515479" y="4235447"/>
              <a:ext cx="136439" cy="146947"/>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553B4F8F-A8FD-4240-B05F-EF893F88F0CB}"/>
                </a:ext>
              </a:extLst>
            </p:cNvPr>
            <p:cNvSpPr/>
            <p:nvPr/>
          </p:nvSpPr>
          <p:spPr>
            <a:xfrm>
              <a:off x="5524299" y="3736673"/>
              <a:ext cx="136439" cy="146947"/>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16430F9D-0F50-C642-8406-169A5A397481}"/>
                </a:ext>
              </a:extLst>
            </p:cNvPr>
            <p:cNvSpPr/>
            <p:nvPr/>
          </p:nvSpPr>
          <p:spPr>
            <a:xfrm>
              <a:off x="5305575" y="4030567"/>
              <a:ext cx="136439" cy="146947"/>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9" name="Straight Connector 98">
              <a:extLst>
                <a:ext uri="{FF2B5EF4-FFF2-40B4-BE49-F238E27FC236}">
                  <a16:creationId xmlns:a16="http://schemas.microsoft.com/office/drawing/2014/main" id="{FEABA194-600D-9F46-968A-C70C5A23A573}"/>
                </a:ext>
              </a:extLst>
            </p:cNvPr>
            <p:cNvCxnSpPr>
              <a:stCxn id="94" idx="7"/>
              <a:endCxn id="97" idx="2"/>
            </p:cNvCxnSpPr>
            <p:nvPr/>
          </p:nvCxnSpPr>
          <p:spPr>
            <a:xfrm flipV="1">
              <a:off x="5143690" y="3810147"/>
              <a:ext cx="380609" cy="94993"/>
            </a:xfrm>
            <a:prstGeom prst="line">
              <a:avLst/>
            </a:prstGeom>
            <a:ln w="952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62A9902E-BADE-BE42-A728-65CC34EA0194}"/>
                </a:ext>
              </a:extLst>
            </p:cNvPr>
            <p:cNvCxnSpPr>
              <a:stCxn id="94" idx="4"/>
              <a:endCxn id="95" idx="0"/>
            </p:cNvCxnSpPr>
            <p:nvPr/>
          </p:nvCxnSpPr>
          <p:spPr>
            <a:xfrm>
              <a:off x="5095452" y="4030567"/>
              <a:ext cx="15961" cy="246868"/>
            </a:xfrm>
            <a:prstGeom prst="line">
              <a:avLst/>
            </a:prstGeom>
            <a:ln w="952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4ED569F9-9B15-2147-9CAC-957EF3CC1FDB}"/>
                </a:ext>
              </a:extLst>
            </p:cNvPr>
            <p:cNvCxnSpPr>
              <a:stCxn id="98" idx="7"/>
              <a:endCxn id="97" idx="3"/>
            </p:cNvCxnSpPr>
            <p:nvPr/>
          </p:nvCxnSpPr>
          <p:spPr>
            <a:xfrm flipV="1">
              <a:off x="5422033" y="3862100"/>
              <a:ext cx="122247" cy="189987"/>
            </a:xfrm>
            <a:prstGeom prst="line">
              <a:avLst/>
            </a:prstGeom>
            <a:ln w="952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72EFAAE4-786D-2543-8863-C5D08EA5796F}"/>
                </a:ext>
              </a:extLst>
            </p:cNvPr>
            <p:cNvCxnSpPr>
              <a:stCxn id="95" idx="6"/>
              <a:endCxn id="96" idx="2"/>
            </p:cNvCxnSpPr>
            <p:nvPr/>
          </p:nvCxnSpPr>
          <p:spPr>
            <a:xfrm flipV="1">
              <a:off x="5179632" y="4308921"/>
              <a:ext cx="335847" cy="41988"/>
            </a:xfrm>
            <a:prstGeom prst="line">
              <a:avLst/>
            </a:prstGeom>
            <a:ln w="952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5551ED9C-8695-9148-90C6-1A82CB46AB89}"/>
                </a:ext>
              </a:extLst>
            </p:cNvPr>
            <p:cNvCxnSpPr>
              <a:stCxn id="97" idx="4"/>
              <a:endCxn id="96" idx="0"/>
            </p:cNvCxnSpPr>
            <p:nvPr/>
          </p:nvCxnSpPr>
          <p:spPr>
            <a:xfrm flipH="1">
              <a:off x="5583699" y="3883620"/>
              <a:ext cx="8820" cy="351827"/>
            </a:xfrm>
            <a:prstGeom prst="line">
              <a:avLst/>
            </a:prstGeom>
            <a:ln w="952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15C9A73A-F81C-2A43-BDA6-1DBA19D2F9F1}"/>
                </a:ext>
              </a:extLst>
            </p:cNvPr>
            <p:cNvCxnSpPr>
              <a:stCxn id="94" idx="5"/>
              <a:endCxn id="98" idx="1"/>
            </p:cNvCxnSpPr>
            <p:nvPr/>
          </p:nvCxnSpPr>
          <p:spPr>
            <a:xfrm>
              <a:off x="5143690" y="4009047"/>
              <a:ext cx="181866" cy="43040"/>
            </a:xfrm>
            <a:prstGeom prst="line">
              <a:avLst/>
            </a:prstGeom>
            <a:ln w="952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105" name="Straight Connector 104">
            <a:extLst>
              <a:ext uri="{FF2B5EF4-FFF2-40B4-BE49-F238E27FC236}">
                <a16:creationId xmlns:a16="http://schemas.microsoft.com/office/drawing/2014/main" id="{A9730EC0-4FDB-9B45-8BE5-CD7FAC101588}"/>
              </a:ext>
            </a:extLst>
          </p:cNvPr>
          <p:cNvCxnSpPr/>
          <p:nvPr/>
        </p:nvCxnSpPr>
        <p:spPr>
          <a:xfrm flipV="1">
            <a:off x="6691050" y="2445344"/>
            <a:ext cx="720807" cy="1146346"/>
          </a:xfrm>
          <a:prstGeom prst="line">
            <a:avLst/>
          </a:prstGeom>
          <a:ln w="12700" cmpd="sng">
            <a:solidFill>
              <a:schemeClr val="bg1">
                <a:lumMod val="50000"/>
              </a:schemeClr>
            </a:solidFill>
            <a:prstDash val="dash"/>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992CDB18-8CE9-B840-80ED-010FC4F48AD9}"/>
              </a:ext>
            </a:extLst>
          </p:cNvPr>
          <p:cNvCxnSpPr>
            <a:stCxn id="80" idx="3"/>
            <a:endCxn id="55" idx="2"/>
          </p:cNvCxnSpPr>
          <p:nvPr/>
        </p:nvCxnSpPr>
        <p:spPr>
          <a:xfrm flipV="1">
            <a:off x="8101447" y="2445344"/>
            <a:ext cx="4573" cy="455989"/>
          </a:xfrm>
          <a:prstGeom prst="line">
            <a:avLst/>
          </a:prstGeom>
          <a:ln w="12700" cmpd="sng">
            <a:solidFill>
              <a:schemeClr val="bg1">
                <a:lumMod val="50000"/>
              </a:schemeClr>
            </a:solidFill>
            <a:prstDash val="dash"/>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15EB5FA1-73AA-7446-BD49-8B621F58B644}"/>
              </a:ext>
            </a:extLst>
          </p:cNvPr>
          <p:cNvCxnSpPr/>
          <p:nvPr/>
        </p:nvCxnSpPr>
        <p:spPr>
          <a:xfrm flipH="1" flipV="1">
            <a:off x="8872886" y="2445346"/>
            <a:ext cx="800780" cy="995472"/>
          </a:xfrm>
          <a:prstGeom prst="line">
            <a:avLst/>
          </a:prstGeom>
          <a:ln w="12700" cmpd="sng">
            <a:solidFill>
              <a:schemeClr val="bg1">
                <a:lumMod val="50000"/>
              </a:schemeClr>
            </a:solidFill>
            <a:prstDash val="dash"/>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08" name="Right Bracket 107">
            <a:extLst>
              <a:ext uri="{FF2B5EF4-FFF2-40B4-BE49-F238E27FC236}">
                <a16:creationId xmlns:a16="http://schemas.microsoft.com/office/drawing/2014/main" id="{06C3B225-C2D4-C342-B763-BE3C55A18BC4}"/>
              </a:ext>
            </a:extLst>
          </p:cNvPr>
          <p:cNvSpPr/>
          <p:nvPr/>
        </p:nvSpPr>
        <p:spPr>
          <a:xfrm>
            <a:off x="10672613" y="1138694"/>
            <a:ext cx="166782" cy="1306650"/>
          </a:xfrm>
          <a:prstGeom prst="rightBracket">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9" name="Right Bracket 108">
            <a:extLst>
              <a:ext uri="{FF2B5EF4-FFF2-40B4-BE49-F238E27FC236}">
                <a16:creationId xmlns:a16="http://schemas.microsoft.com/office/drawing/2014/main" id="{11ACF6C5-F5E2-7847-9564-E076BA30EA2C}"/>
              </a:ext>
            </a:extLst>
          </p:cNvPr>
          <p:cNvSpPr/>
          <p:nvPr/>
        </p:nvSpPr>
        <p:spPr>
          <a:xfrm>
            <a:off x="10672613" y="2818564"/>
            <a:ext cx="166782" cy="1795073"/>
          </a:xfrm>
          <a:prstGeom prst="rightBracket">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0" name="TextBox 109">
            <a:extLst>
              <a:ext uri="{FF2B5EF4-FFF2-40B4-BE49-F238E27FC236}">
                <a16:creationId xmlns:a16="http://schemas.microsoft.com/office/drawing/2014/main" id="{D55FA316-4538-194E-9602-5BB74C053D42}"/>
              </a:ext>
            </a:extLst>
          </p:cNvPr>
          <p:cNvSpPr txBox="1"/>
          <p:nvPr/>
        </p:nvSpPr>
        <p:spPr>
          <a:xfrm>
            <a:off x="7718915" y="1755498"/>
            <a:ext cx="736262" cy="307777"/>
          </a:xfrm>
          <a:prstGeom prst="rect">
            <a:avLst/>
          </a:prstGeom>
          <a:noFill/>
        </p:spPr>
        <p:txBody>
          <a:bodyPr wrap="square" rtlCol="0">
            <a:spAutoFit/>
          </a:bodyPr>
          <a:lstStyle/>
          <a:p>
            <a:pPr algn="ctr"/>
            <a:r>
              <a:rPr lang="en-US" sz="1400" dirty="0"/>
              <a:t>Cloud</a:t>
            </a:r>
          </a:p>
        </p:txBody>
      </p:sp>
      <p:sp>
        <p:nvSpPr>
          <p:cNvPr id="111" name="TextBox 110">
            <a:extLst>
              <a:ext uri="{FF2B5EF4-FFF2-40B4-BE49-F238E27FC236}">
                <a16:creationId xmlns:a16="http://schemas.microsoft.com/office/drawing/2014/main" id="{D00E4F16-B62C-A54E-95E4-FE9A9D9DCC5D}"/>
              </a:ext>
            </a:extLst>
          </p:cNvPr>
          <p:cNvSpPr txBox="1"/>
          <p:nvPr/>
        </p:nvSpPr>
        <p:spPr>
          <a:xfrm>
            <a:off x="8136007" y="3780827"/>
            <a:ext cx="1099416" cy="307777"/>
          </a:xfrm>
          <a:prstGeom prst="rect">
            <a:avLst/>
          </a:prstGeom>
          <a:noFill/>
        </p:spPr>
        <p:txBody>
          <a:bodyPr wrap="square" rtlCol="0">
            <a:spAutoFit/>
          </a:bodyPr>
          <a:lstStyle/>
          <a:p>
            <a:pPr algn="ctr"/>
            <a:r>
              <a:rPr lang="en-US" sz="1400" dirty="0"/>
              <a:t>Fog</a:t>
            </a:r>
          </a:p>
        </p:txBody>
      </p:sp>
      <p:cxnSp>
        <p:nvCxnSpPr>
          <p:cNvPr id="112" name="Straight Connector 111">
            <a:extLst>
              <a:ext uri="{FF2B5EF4-FFF2-40B4-BE49-F238E27FC236}">
                <a16:creationId xmlns:a16="http://schemas.microsoft.com/office/drawing/2014/main" id="{6767C5D2-7DA8-DF4E-AC53-F46361640051}"/>
              </a:ext>
            </a:extLst>
          </p:cNvPr>
          <p:cNvCxnSpPr>
            <a:endCxn id="80" idx="1"/>
          </p:cNvCxnSpPr>
          <p:nvPr/>
        </p:nvCxnSpPr>
        <p:spPr>
          <a:xfrm flipH="1" flipV="1">
            <a:off x="8101447" y="3863761"/>
            <a:ext cx="4573" cy="873950"/>
          </a:xfrm>
          <a:prstGeom prst="line">
            <a:avLst/>
          </a:prstGeom>
          <a:ln w="12700" cmpd="sng">
            <a:solidFill>
              <a:schemeClr val="bg1">
                <a:lumMod val="50000"/>
              </a:schemeClr>
            </a:solidFill>
            <a:prstDash val="dash"/>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A01763DA-8D72-A545-A9A2-542153B5255F}"/>
              </a:ext>
            </a:extLst>
          </p:cNvPr>
          <p:cNvCxnSpPr/>
          <p:nvPr/>
        </p:nvCxnSpPr>
        <p:spPr>
          <a:xfrm flipH="1" flipV="1">
            <a:off x="9844015" y="4406591"/>
            <a:ext cx="2218" cy="565172"/>
          </a:xfrm>
          <a:prstGeom prst="line">
            <a:avLst/>
          </a:prstGeom>
          <a:ln w="12700" cmpd="sng">
            <a:solidFill>
              <a:schemeClr val="bg1">
                <a:lumMod val="50000"/>
              </a:schemeClr>
            </a:solidFill>
            <a:prstDash val="dash"/>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CA36E36F-4417-FC4C-9B62-BA8BA8423E97}"/>
              </a:ext>
            </a:extLst>
          </p:cNvPr>
          <p:cNvCxnSpPr/>
          <p:nvPr/>
        </p:nvCxnSpPr>
        <p:spPr>
          <a:xfrm flipH="1" flipV="1">
            <a:off x="8654326" y="2445345"/>
            <a:ext cx="739382" cy="2714090"/>
          </a:xfrm>
          <a:prstGeom prst="line">
            <a:avLst/>
          </a:prstGeom>
          <a:ln w="12700" cmpd="sng">
            <a:solidFill>
              <a:schemeClr val="bg1">
                <a:lumMod val="50000"/>
              </a:schemeClr>
            </a:solidFill>
            <a:prstDash val="dash"/>
            <a:headEnd type="triangle"/>
            <a:tailEnd type="triangle"/>
          </a:ln>
          <a:effectLst/>
        </p:spPr>
        <p:style>
          <a:lnRef idx="2">
            <a:schemeClr val="accent1"/>
          </a:lnRef>
          <a:fillRef idx="0">
            <a:schemeClr val="accent1"/>
          </a:fillRef>
          <a:effectRef idx="1">
            <a:schemeClr val="accent1"/>
          </a:effectRef>
          <a:fontRef idx="minor">
            <a:schemeClr val="tx1"/>
          </a:fontRef>
        </p:style>
      </p:cxnSp>
      <p:pic>
        <p:nvPicPr>
          <p:cNvPr id="115" name="Picture 114">
            <a:extLst>
              <a:ext uri="{FF2B5EF4-FFF2-40B4-BE49-F238E27FC236}">
                <a16:creationId xmlns:a16="http://schemas.microsoft.com/office/drawing/2014/main" id="{D174067E-1C98-1C41-8B2F-FE690E12A495}"/>
              </a:ext>
            </a:extLst>
          </p:cNvPr>
          <p:cNvPicPr>
            <a:picLocks noChangeAspect="1"/>
          </p:cNvPicPr>
          <p:nvPr/>
        </p:nvPicPr>
        <p:blipFill>
          <a:blip r:embed="rId4">
            <a:alphaModFix amt="19000"/>
          </a:blip>
          <a:stretch>
            <a:fillRect/>
          </a:stretch>
        </p:blipFill>
        <p:spPr>
          <a:xfrm>
            <a:off x="5957010" y="4689599"/>
            <a:ext cx="839144" cy="839144"/>
          </a:xfrm>
          <a:prstGeom prst="rect">
            <a:avLst/>
          </a:prstGeom>
        </p:spPr>
      </p:pic>
      <p:grpSp>
        <p:nvGrpSpPr>
          <p:cNvPr id="116" name="Group 115">
            <a:extLst>
              <a:ext uri="{FF2B5EF4-FFF2-40B4-BE49-F238E27FC236}">
                <a16:creationId xmlns:a16="http://schemas.microsoft.com/office/drawing/2014/main" id="{BEC72F35-70AC-8C4A-BDEC-2999A3491677}"/>
              </a:ext>
            </a:extLst>
          </p:cNvPr>
          <p:cNvGrpSpPr/>
          <p:nvPr/>
        </p:nvGrpSpPr>
        <p:grpSpPr>
          <a:xfrm>
            <a:off x="6929573" y="4707802"/>
            <a:ext cx="2075428" cy="967134"/>
            <a:chOff x="4487249" y="4128365"/>
            <a:chExt cx="2075428" cy="967134"/>
          </a:xfrm>
        </p:grpSpPr>
        <p:pic>
          <p:nvPicPr>
            <p:cNvPr id="117" name="Picture 116">
              <a:extLst>
                <a:ext uri="{FF2B5EF4-FFF2-40B4-BE49-F238E27FC236}">
                  <a16:creationId xmlns:a16="http://schemas.microsoft.com/office/drawing/2014/main" id="{71BC9E42-ABCF-AB40-92A4-ED08A534E036}"/>
                </a:ext>
              </a:extLst>
            </p:cNvPr>
            <p:cNvPicPr>
              <a:picLocks noChangeAspect="1"/>
            </p:cNvPicPr>
            <p:nvPr/>
          </p:nvPicPr>
          <p:blipFill>
            <a:blip r:embed="rId5">
              <a:alphaModFix amt="19000"/>
            </a:blip>
            <a:stretch>
              <a:fillRect/>
            </a:stretch>
          </p:blipFill>
          <p:spPr>
            <a:xfrm>
              <a:off x="4487249" y="4288728"/>
              <a:ext cx="372488" cy="372488"/>
            </a:xfrm>
            <a:prstGeom prst="rect">
              <a:avLst/>
            </a:prstGeom>
          </p:spPr>
        </p:pic>
        <p:pic>
          <p:nvPicPr>
            <p:cNvPr id="118" name="Picture 117">
              <a:extLst>
                <a:ext uri="{FF2B5EF4-FFF2-40B4-BE49-F238E27FC236}">
                  <a16:creationId xmlns:a16="http://schemas.microsoft.com/office/drawing/2014/main" id="{A3EEE0BF-F9FC-FF49-93DD-010D48817CF2}"/>
                </a:ext>
              </a:extLst>
            </p:cNvPr>
            <p:cNvPicPr>
              <a:picLocks noChangeAspect="1"/>
            </p:cNvPicPr>
            <p:nvPr/>
          </p:nvPicPr>
          <p:blipFill>
            <a:blip r:embed="rId6">
              <a:alphaModFix amt="19000"/>
            </a:blip>
            <a:stretch>
              <a:fillRect/>
            </a:stretch>
          </p:blipFill>
          <p:spPr>
            <a:xfrm>
              <a:off x="5629162" y="4158274"/>
              <a:ext cx="933515" cy="933515"/>
            </a:xfrm>
            <a:prstGeom prst="rect">
              <a:avLst/>
            </a:prstGeom>
          </p:spPr>
        </p:pic>
        <p:pic>
          <p:nvPicPr>
            <p:cNvPr id="119" name="Picture 118">
              <a:extLst>
                <a:ext uri="{FF2B5EF4-FFF2-40B4-BE49-F238E27FC236}">
                  <a16:creationId xmlns:a16="http://schemas.microsoft.com/office/drawing/2014/main" id="{27E2D060-A38B-B24D-B63C-EC87A8FBBA42}"/>
                </a:ext>
              </a:extLst>
            </p:cNvPr>
            <p:cNvPicPr>
              <a:picLocks noChangeAspect="1"/>
            </p:cNvPicPr>
            <p:nvPr/>
          </p:nvPicPr>
          <p:blipFill>
            <a:blip r:embed="rId7">
              <a:alphaModFix amt="19000"/>
            </a:blip>
            <a:stretch>
              <a:fillRect/>
            </a:stretch>
          </p:blipFill>
          <p:spPr>
            <a:xfrm flipH="1">
              <a:off x="4832757" y="4128365"/>
              <a:ext cx="787082" cy="690008"/>
            </a:xfrm>
            <a:prstGeom prst="rect">
              <a:avLst/>
            </a:prstGeom>
          </p:spPr>
        </p:pic>
        <p:pic>
          <p:nvPicPr>
            <p:cNvPr id="120" name="Picture 119">
              <a:extLst>
                <a:ext uri="{FF2B5EF4-FFF2-40B4-BE49-F238E27FC236}">
                  <a16:creationId xmlns:a16="http://schemas.microsoft.com/office/drawing/2014/main" id="{74FA692B-2202-6D4B-80FF-762BD503199A}"/>
                </a:ext>
              </a:extLst>
            </p:cNvPr>
            <p:cNvPicPr>
              <a:picLocks noChangeAspect="1"/>
            </p:cNvPicPr>
            <p:nvPr/>
          </p:nvPicPr>
          <p:blipFill>
            <a:blip r:embed="rId8">
              <a:alphaModFix amt="19000"/>
            </a:blip>
            <a:stretch>
              <a:fillRect/>
            </a:stretch>
          </p:blipFill>
          <p:spPr>
            <a:xfrm>
              <a:off x="4659930" y="4623859"/>
              <a:ext cx="471640" cy="471640"/>
            </a:xfrm>
            <a:prstGeom prst="rect">
              <a:avLst/>
            </a:prstGeom>
          </p:spPr>
        </p:pic>
      </p:grpSp>
      <p:pic>
        <p:nvPicPr>
          <p:cNvPr id="121" name="Picture 120">
            <a:extLst>
              <a:ext uri="{FF2B5EF4-FFF2-40B4-BE49-F238E27FC236}">
                <a16:creationId xmlns:a16="http://schemas.microsoft.com/office/drawing/2014/main" id="{503DA254-FDD5-454B-BCA5-4754B4F99A51}"/>
              </a:ext>
            </a:extLst>
          </p:cNvPr>
          <p:cNvPicPr>
            <a:picLocks noChangeAspect="1"/>
          </p:cNvPicPr>
          <p:nvPr/>
        </p:nvPicPr>
        <p:blipFill>
          <a:blip r:embed="rId9">
            <a:alphaModFix amt="19000"/>
          </a:blip>
          <a:stretch>
            <a:fillRect/>
          </a:stretch>
        </p:blipFill>
        <p:spPr>
          <a:xfrm>
            <a:off x="10000824" y="4899731"/>
            <a:ext cx="616184" cy="616184"/>
          </a:xfrm>
          <a:prstGeom prst="rect">
            <a:avLst/>
          </a:prstGeom>
        </p:spPr>
      </p:pic>
      <p:pic>
        <p:nvPicPr>
          <p:cNvPr id="122" name="Picture 121">
            <a:extLst>
              <a:ext uri="{FF2B5EF4-FFF2-40B4-BE49-F238E27FC236}">
                <a16:creationId xmlns:a16="http://schemas.microsoft.com/office/drawing/2014/main" id="{ACCE8287-C4BE-394F-8ADC-A6874845236A}"/>
              </a:ext>
            </a:extLst>
          </p:cNvPr>
          <p:cNvPicPr>
            <a:picLocks noChangeAspect="1"/>
          </p:cNvPicPr>
          <p:nvPr/>
        </p:nvPicPr>
        <p:blipFill>
          <a:blip r:embed="rId10">
            <a:alphaModFix amt="19000"/>
          </a:blip>
          <a:stretch>
            <a:fillRect/>
          </a:stretch>
        </p:blipFill>
        <p:spPr>
          <a:xfrm>
            <a:off x="9270496" y="4892837"/>
            <a:ext cx="658909" cy="658909"/>
          </a:xfrm>
          <a:prstGeom prst="rect">
            <a:avLst/>
          </a:prstGeom>
        </p:spPr>
      </p:pic>
      <p:sp>
        <p:nvSpPr>
          <p:cNvPr id="123" name="Right Bracket 122">
            <a:extLst>
              <a:ext uri="{FF2B5EF4-FFF2-40B4-BE49-F238E27FC236}">
                <a16:creationId xmlns:a16="http://schemas.microsoft.com/office/drawing/2014/main" id="{F8C9F4F5-EAC1-774E-A301-87600F95D1C4}"/>
              </a:ext>
            </a:extLst>
          </p:cNvPr>
          <p:cNvSpPr/>
          <p:nvPr/>
        </p:nvSpPr>
        <p:spPr>
          <a:xfrm>
            <a:off x="10671063" y="4689599"/>
            <a:ext cx="168332" cy="887646"/>
          </a:xfrm>
          <a:prstGeom prst="rightBracket">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4" name="TextBox 123">
            <a:extLst>
              <a:ext uri="{FF2B5EF4-FFF2-40B4-BE49-F238E27FC236}">
                <a16:creationId xmlns:a16="http://schemas.microsoft.com/office/drawing/2014/main" id="{DF9F7B6A-2D38-6E49-8A19-48493786BE11}"/>
              </a:ext>
            </a:extLst>
          </p:cNvPr>
          <p:cNvSpPr txBox="1"/>
          <p:nvPr/>
        </p:nvSpPr>
        <p:spPr>
          <a:xfrm>
            <a:off x="6376582" y="5477702"/>
            <a:ext cx="3614981" cy="523220"/>
          </a:xfrm>
          <a:prstGeom prst="rect">
            <a:avLst/>
          </a:prstGeom>
          <a:noFill/>
        </p:spPr>
        <p:txBody>
          <a:bodyPr wrap="square" rtlCol="0">
            <a:spAutoFit/>
          </a:bodyPr>
          <a:lstStyle/>
          <a:p>
            <a:pPr algn="ctr"/>
            <a:r>
              <a:rPr lang="en-US" sz="1400" dirty="0"/>
              <a:t>Edge</a:t>
            </a:r>
            <a:br>
              <a:rPr lang="en-US" sz="1400" dirty="0"/>
            </a:br>
            <a:r>
              <a:rPr lang="en-US" sz="1400" dirty="0"/>
              <a:t>(Sensors, Actuators)</a:t>
            </a:r>
          </a:p>
        </p:txBody>
      </p:sp>
      <p:sp>
        <p:nvSpPr>
          <p:cNvPr id="125" name="Oval 124">
            <a:extLst>
              <a:ext uri="{FF2B5EF4-FFF2-40B4-BE49-F238E27FC236}">
                <a16:creationId xmlns:a16="http://schemas.microsoft.com/office/drawing/2014/main" id="{5CA0D277-83F0-994A-B8E6-F1DCFC9240B6}"/>
              </a:ext>
            </a:extLst>
          </p:cNvPr>
          <p:cNvSpPr/>
          <p:nvPr/>
        </p:nvSpPr>
        <p:spPr>
          <a:xfrm>
            <a:off x="6037563" y="5034008"/>
            <a:ext cx="136439" cy="146947"/>
          </a:xfrm>
          <a:prstGeom prst="ellips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6" name="Oval 125">
            <a:extLst>
              <a:ext uri="{FF2B5EF4-FFF2-40B4-BE49-F238E27FC236}">
                <a16:creationId xmlns:a16="http://schemas.microsoft.com/office/drawing/2014/main" id="{2091BE67-26A7-C545-98DA-C50CAEBB9595}"/>
              </a:ext>
            </a:extLst>
          </p:cNvPr>
          <p:cNvSpPr/>
          <p:nvPr/>
        </p:nvSpPr>
        <p:spPr>
          <a:xfrm>
            <a:off x="6260955" y="5348902"/>
            <a:ext cx="136439" cy="146947"/>
          </a:xfrm>
          <a:prstGeom prst="ellips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7" name="Oval 126">
            <a:extLst>
              <a:ext uri="{FF2B5EF4-FFF2-40B4-BE49-F238E27FC236}">
                <a16:creationId xmlns:a16="http://schemas.microsoft.com/office/drawing/2014/main" id="{C6FD7C1C-CA58-B542-B66A-079E0EA70A38}"/>
              </a:ext>
            </a:extLst>
          </p:cNvPr>
          <p:cNvSpPr/>
          <p:nvPr/>
        </p:nvSpPr>
        <p:spPr>
          <a:xfrm>
            <a:off x="6533015" y="5236513"/>
            <a:ext cx="136439" cy="146947"/>
          </a:xfrm>
          <a:prstGeom prst="ellips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8" name="Oval 127">
            <a:extLst>
              <a:ext uri="{FF2B5EF4-FFF2-40B4-BE49-F238E27FC236}">
                <a16:creationId xmlns:a16="http://schemas.microsoft.com/office/drawing/2014/main" id="{1CEFA844-9ADF-014C-86EC-297B65CCDEAE}"/>
              </a:ext>
            </a:extLst>
          </p:cNvPr>
          <p:cNvSpPr/>
          <p:nvPr/>
        </p:nvSpPr>
        <p:spPr>
          <a:xfrm>
            <a:off x="7045689" y="4846445"/>
            <a:ext cx="136439" cy="146947"/>
          </a:xfrm>
          <a:prstGeom prst="ellips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9" name="Oval 128">
            <a:extLst>
              <a:ext uri="{FF2B5EF4-FFF2-40B4-BE49-F238E27FC236}">
                <a16:creationId xmlns:a16="http://schemas.microsoft.com/office/drawing/2014/main" id="{E6CAACBD-8709-2540-A90A-AD2CF8BC63F0}"/>
              </a:ext>
            </a:extLst>
          </p:cNvPr>
          <p:cNvSpPr/>
          <p:nvPr/>
        </p:nvSpPr>
        <p:spPr>
          <a:xfrm>
            <a:off x="7319823" y="5014369"/>
            <a:ext cx="136439" cy="146947"/>
          </a:xfrm>
          <a:prstGeom prst="ellips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0" name="Oval 129">
            <a:extLst>
              <a:ext uri="{FF2B5EF4-FFF2-40B4-BE49-F238E27FC236}">
                <a16:creationId xmlns:a16="http://schemas.microsoft.com/office/drawing/2014/main" id="{13953282-BD88-7F47-960E-70609C6AFA7A}"/>
              </a:ext>
            </a:extLst>
          </p:cNvPr>
          <p:cNvSpPr/>
          <p:nvPr/>
        </p:nvSpPr>
        <p:spPr>
          <a:xfrm>
            <a:off x="7275418" y="5353057"/>
            <a:ext cx="136439" cy="146947"/>
          </a:xfrm>
          <a:prstGeom prst="ellips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1" name="Oval 130">
            <a:extLst>
              <a:ext uri="{FF2B5EF4-FFF2-40B4-BE49-F238E27FC236}">
                <a16:creationId xmlns:a16="http://schemas.microsoft.com/office/drawing/2014/main" id="{F7E67E3A-14A4-2F4A-8B39-DE481738A402}"/>
              </a:ext>
            </a:extLst>
          </p:cNvPr>
          <p:cNvSpPr/>
          <p:nvPr/>
        </p:nvSpPr>
        <p:spPr>
          <a:xfrm>
            <a:off x="7805126" y="5129822"/>
            <a:ext cx="136439" cy="146947"/>
          </a:xfrm>
          <a:prstGeom prst="ellips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2" name="Oval 131">
            <a:extLst>
              <a:ext uri="{FF2B5EF4-FFF2-40B4-BE49-F238E27FC236}">
                <a16:creationId xmlns:a16="http://schemas.microsoft.com/office/drawing/2014/main" id="{70047D40-77CC-1B49-A021-87F8FF10075C}"/>
              </a:ext>
            </a:extLst>
          </p:cNvPr>
          <p:cNvSpPr/>
          <p:nvPr/>
        </p:nvSpPr>
        <p:spPr>
          <a:xfrm>
            <a:off x="8532035" y="4971763"/>
            <a:ext cx="136439" cy="146947"/>
          </a:xfrm>
          <a:prstGeom prst="ellips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3" name="Oval 132">
            <a:extLst>
              <a:ext uri="{FF2B5EF4-FFF2-40B4-BE49-F238E27FC236}">
                <a16:creationId xmlns:a16="http://schemas.microsoft.com/office/drawing/2014/main" id="{7DCFD716-FC8B-1246-9402-88FBFBD10192}"/>
              </a:ext>
            </a:extLst>
          </p:cNvPr>
          <p:cNvSpPr/>
          <p:nvPr/>
        </p:nvSpPr>
        <p:spPr>
          <a:xfrm>
            <a:off x="8195066" y="5261947"/>
            <a:ext cx="136439" cy="146947"/>
          </a:xfrm>
          <a:prstGeom prst="ellips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4" name="Oval 133">
            <a:extLst>
              <a:ext uri="{FF2B5EF4-FFF2-40B4-BE49-F238E27FC236}">
                <a16:creationId xmlns:a16="http://schemas.microsoft.com/office/drawing/2014/main" id="{75C14754-93A0-8A45-B347-E490076BE533}"/>
              </a:ext>
            </a:extLst>
          </p:cNvPr>
          <p:cNvSpPr/>
          <p:nvPr/>
        </p:nvSpPr>
        <p:spPr>
          <a:xfrm>
            <a:off x="9393708" y="5258489"/>
            <a:ext cx="136439" cy="146947"/>
          </a:xfrm>
          <a:prstGeom prst="ellips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5" name="Oval 134">
            <a:extLst>
              <a:ext uri="{FF2B5EF4-FFF2-40B4-BE49-F238E27FC236}">
                <a16:creationId xmlns:a16="http://schemas.microsoft.com/office/drawing/2014/main" id="{54C76D05-F06C-1241-A042-A469C91ECDFE}"/>
              </a:ext>
            </a:extLst>
          </p:cNvPr>
          <p:cNvSpPr/>
          <p:nvPr/>
        </p:nvSpPr>
        <p:spPr>
          <a:xfrm>
            <a:off x="9749151" y="5089566"/>
            <a:ext cx="136439" cy="146947"/>
          </a:xfrm>
          <a:prstGeom prst="ellips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6" name="Oval 135">
            <a:extLst>
              <a:ext uri="{FF2B5EF4-FFF2-40B4-BE49-F238E27FC236}">
                <a16:creationId xmlns:a16="http://schemas.microsoft.com/office/drawing/2014/main" id="{9AF3B0D0-BF6B-4042-A503-567DF5BB622B}"/>
              </a:ext>
            </a:extLst>
          </p:cNvPr>
          <p:cNvSpPr/>
          <p:nvPr/>
        </p:nvSpPr>
        <p:spPr>
          <a:xfrm>
            <a:off x="10195565" y="5308778"/>
            <a:ext cx="136439" cy="146947"/>
          </a:xfrm>
          <a:prstGeom prst="ellips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37" name="Straight Connector 136">
            <a:extLst>
              <a:ext uri="{FF2B5EF4-FFF2-40B4-BE49-F238E27FC236}">
                <a16:creationId xmlns:a16="http://schemas.microsoft.com/office/drawing/2014/main" id="{FE7A8351-90BF-D649-9FA2-C2637313810A}"/>
              </a:ext>
            </a:extLst>
          </p:cNvPr>
          <p:cNvCxnSpPr>
            <a:stCxn id="125" idx="5"/>
            <a:endCxn id="126" idx="1"/>
          </p:cNvCxnSpPr>
          <p:nvPr/>
        </p:nvCxnSpPr>
        <p:spPr>
          <a:xfrm>
            <a:off x="6154021" y="5159435"/>
            <a:ext cx="126915" cy="210987"/>
          </a:xfrm>
          <a:prstGeom prst="line">
            <a:avLst/>
          </a:prstGeom>
          <a:ln w="12700" cmpd="sng">
            <a:solidFill>
              <a:srgbClr val="558140"/>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8257435C-B909-B24B-95FD-2FC10E4A50FC}"/>
              </a:ext>
            </a:extLst>
          </p:cNvPr>
          <p:cNvCxnSpPr>
            <a:stCxn id="126" idx="6"/>
            <a:endCxn id="127" idx="3"/>
          </p:cNvCxnSpPr>
          <p:nvPr/>
        </p:nvCxnSpPr>
        <p:spPr>
          <a:xfrm flipV="1">
            <a:off x="6397394" y="5361940"/>
            <a:ext cx="155602" cy="60436"/>
          </a:xfrm>
          <a:prstGeom prst="line">
            <a:avLst/>
          </a:prstGeom>
          <a:ln w="12700" cmpd="sng">
            <a:solidFill>
              <a:srgbClr val="558140"/>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058B325D-54E4-C84B-ABEC-0DE3BC2A8D82}"/>
              </a:ext>
            </a:extLst>
          </p:cNvPr>
          <p:cNvCxnSpPr>
            <a:stCxn id="125" idx="6"/>
            <a:endCxn id="127" idx="1"/>
          </p:cNvCxnSpPr>
          <p:nvPr/>
        </p:nvCxnSpPr>
        <p:spPr>
          <a:xfrm>
            <a:off x="6174002" y="5107482"/>
            <a:ext cx="378994" cy="150551"/>
          </a:xfrm>
          <a:prstGeom prst="line">
            <a:avLst/>
          </a:prstGeom>
          <a:ln w="12700" cmpd="sng">
            <a:solidFill>
              <a:schemeClr val="accent3">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CF6EE802-816F-7347-824A-2D73565214E1}"/>
              </a:ext>
            </a:extLst>
          </p:cNvPr>
          <p:cNvCxnSpPr>
            <a:stCxn id="129" idx="6"/>
            <a:endCxn id="131" idx="2"/>
          </p:cNvCxnSpPr>
          <p:nvPr/>
        </p:nvCxnSpPr>
        <p:spPr>
          <a:xfrm>
            <a:off x="7456262" y="5087843"/>
            <a:ext cx="348864" cy="115453"/>
          </a:xfrm>
          <a:prstGeom prst="line">
            <a:avLst/>
          </a:prstGeom>
          <a:ln w="12700" cmpd="sng">
            <a:solidFill>
              <a:srgbClr val="558140"/>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DE0D20C8-2EF8-FA46-8895-DEBF7BB3B285}"/>
              </a:ext>
            </a:extLst>
          </p:cNvPr>
          <p:cNvCxnSpPr>
            <a:stCxn id="133" idx="7"/>
            <a:endCxn id="132" idx="3"/>
          </p:cNvCxnSpPr>
          <p:nvPr/>
        </p:nvCxnSpPr>
        <p:spPr>
          <a:xfrm flipV="1">
            <a:off x="8311524" y="5097190"/>
            <a:ext cx="240492" cy="186277"/>
          </a:xfrm>
          <a:prstGeom prst="line">
            <a:avLst/>
          </a:prstGeom>
          <a:ln w="12700" cmpd="sng">
            <a:solidFill>
              <a:srgbClr val="558140"/>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74772D50-881C-4A4C-BE2C-F85D71C3E1D3}"/>
              </a:ext>
            </a:extLst>
          </p:cNvPr>
          <p:cNvCxnSpPr>
            <a:stCxn id="130" idx="1"/>
            <a:endCxn id="128" idx="4"/>
          </p:cNvCxnSpPr>
          <p:nvPr/>
        </p:nvCxnSpPr>
        <p:spPr>
          <a:xfrm flipH="1" flipV="1">
            <a:off x="7113909" y="4993392"/>
            <a:ext cx="181490" cy="381185"/>
          </a:xfrm>
          <a:prstGeom prst="line">
            <a:avLst/>
          </a:prstGeom>
          <a:ln w="12700" cmpd="sng">
            <a:solidFill>
              <a:srgbClr val="558140"/>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FBE27A79-EBCC-1344-8808-3438EF57789A}"/>
              </a:ext>
            </a:extLst>
          </p:cNvPr>
          <p:cNvCxnSpPr>
            <a:stCxn id="135" idx="5"/>
            <a:endCxn id="136" idx="2"/>
          </p:cNvCxnSpPr>
          <p:nvPr/>
        </p:nvCxnSpPr>
        <p:spPr>
          <a:xfrm>
            <a:off x="9865609" y="5214993"/>
            <a:ext cx="329956" cy="167259"/>
          </a:xfrm>
          <a:prstGeom prst="line">
            <a:avLst/>
          </a:prstGeom>
          <a:ln w="12700" cmpd="sng">
            <a:solidFill>
              <a:srgbClr val="558140"/>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AC470264-A408-5E46-A4D2-C7594ADFC296}"/>
              </a:ext>
            </a:extLst>
          </p:cNvPr>
          <p:cNvCxnSpPr>
            <a:stCxn id="134" idx="6"/>
            <a:endCxn id="135" idx="3"/>
          </p:cNvCxnSpPr>
          <p:nvPr/>
        </p:nvCxnSpPr>
        <p:spPr>
          <a:xfrm flipV="1">
            <a:off x="9530147" y="5214993"/>
            <a:ext cx="238985" cy="116970"/>
          </a:xfrm>
          <a:prstGeom prst="line">
            <a:avLst/>
          </a:prstGeom>
          <a:ln w="12700" cmpd="sng">
            <a:solidFill>
              <a:srgbClr val="558140"/>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55BA25C7-11DB-724E-98E8-2A14E760EEA3}"/>
              </a:ext>
            </a:extLst>
          </p:cNvPr>
          <p:cNvCxnSpPr>
            <a:stCxn id="134" idx="6"/>
            <a:endCxn id="136" idx="2"/>
          </p:cNvCxnSpPr>
          <p:nvPr/>
        </p:nvCxnSpPr>
        <p:spPr>
          <a:xfrm>
            <a:off x="9530147" y="5331963"/>
            <a:ext cx="665418" cy="50289"/>
          </a:xfrm>
          <a:prstGeom prst="line">
            <a:avLst/>
          </a:prstGeom>
          <a:ln w="12700" cmpd="sng">
            <a:solidFill>
              <a:srgbClr val="558140"/>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2EEF46B5-8FD0-D444-A79E-2439F634D5AB}"/>
              </a:ext>
            </a:extLst>
          </p:cNvPr>
          <p:cNvCxnSpPr/>
          <p:nvPr/>
        </p:nvCxnSpPr>
        <p:spPr>
          <a:xfrm flipV="1">
            <a:off x="7275081" y="2445345"/>
            <a:ext cx="298813" cy="2292366"/>
          </a:xfrm>
          <a:prstGeom prst="line">
            <a:avLst/>
          </a:prstGeom>
          <a:ln w="12700" cmpd="sng">
            <a:solidFill>
              <a:schemeClr val="bg1">
                <a:lumMod val="50000"/>
              </a:schemeClr>
            </a:solidFill>
            <a:prstDash val="dash"/>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D1B132D-249D-504C-9B34-C33452C01806}"/>
              </a:ext>
            </a:extLst>
          </p:cNvPr>
          <p:cNvCxnSpPr/>
          <p:nvPr/>
        </p:nvCxnSpPr>
        <p:spPr>
          <a:xfrm flipH="1" flipV="1">
            <a:off x="6574066" y="4479236"/>
            <a:ext cx="526" cy="554772"/>
          </a:xfrm>
          <a:prstGeom prst="line">
            <a:avLst/>
          </a:prstGeom>
          <a:ln w="12700" cmpd="sng">
            <a:solidFill>
              <a:schemeClr val="bg1">
                <a:lumMod val="50000"/>
              </a:schemeClr>
            </a:solidFill>
            <a:prstDash val="dash"/>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48" name="TextBox 147">
            <a:extLst>
              <a:ext uri="{FF2B5EF4-FFF2-40B4-BE49-F238E27FC236}">
                <a16:creationId xmlns:a16="http://schemas.microsoft.com/office/drawing/2014/main" id="{68B25094-08FE-1940-839F-76D8855743D5}"/>
              </a:ext>
            </a:extLst>
          </p:cNvPr>
          <p:cNvSpPr txBox="1"/>
          <p:nvPr/>
        </p:nvSpPr>
        <p:spPr>
          <a:xfrm>
            <a:off x="3819211" y="6239044"/>
            <a:ext cx="7509365" cy="369332"/>
          </a:xfrm>
          <a:prstGeom prst="rect">
            <a:avLst/>
          </a:prstGeom>
          <a:noFill/>
        </p:spPr>
        <p:txBody>
          <a:bodyPr wrap="square" rtlCol="0">
            <a:spAutoFit/>
          </a:bodyPr>
          <a:lstStyle/>
          <a:p>
            <a:r>
              <a:rPr lang="en-US" dirty="0"/>
              <a:t>The computing layer tradeoff is between latency, reliability and cost</a:t>
            </a:r>
          </a:p>
        </p:txBody>
      </p:sp>
    </p:spTree>
    <p:extLst>
      <p:ext uri="{BB962C8B-B14F-4D97-AF65-F5344CB8AC3E}">
        <p14:creationId xmlns:p14="http://schemas.microsoft.com/office/powerpoint/2010/main" val="2831684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blinds(horizontal)">
                                      <p:cBhvr>
                                        <p:cTn id="7" dur="500"/>
                                        <p:tgtEl>
                                          <p:spTgt spid="115"/>
                                        </p:tgtEl>
                                      </p:cBhvr>
                                    </p:animEffect>
                                  </p:childTnLst>
                                </p:cTn>
                              </p:par>
                              <p:par>
                                <p:cTn id="8" presetID="3" presetClass="entr" presetSubtype="10" fill="hold" nodeType="withEffect">
                                  <p:stCondLst>
                                    <p:cond delay="0"/>
                                  </p:stCondLst>
                                  <p:childTnLst>
                                    <p:set>
                                      <p:cBhvr>
                                        <p:cTn id="9" dur="1" fill="hold">
                                          <p:stCondLst>
                                            <p:cond delay="0"/>
                                          </p:stCondLst>
                                        </p:cTn>
                                        <p:tgtEl>
                                          <p:spTgt spid="116"/>
                                        </p:tgtEl>
                                        <p:attrNameLst>
                                          <p:attrName>style.visibility</p:attrName>
                                        </p:attrNameLst>
                                      </p:cBhvr>
                                      <p:to>
                                        <p:strVal val="visible"/>
                                      </p:to>
                                    </p:set>
                                    <p:animEffect transition="in" filter="blinds(horizontal)">
                                      <p:cBhvr>
                                        <p:cTn id="10" dur="500"/>
                                        <p:tgtEl>
                                          <p:spTgt spid="116"/>
                                        </p:tgtEl>
                                      </p:cBhvr>
                                    </p:animEffect>
                                  </p:childTnLst>
                                </p:cTn>
                              </p:par>
                              <p:par>
                                <p:cTn id="11" presetID="3" presetClass="entr" presetSubtype="10" fill="hold" nodeType="withEffect">
                                  <p:stCondLst>
                                    <p:cond delay="0"/>
                                  </p:stCondLst>
                                  <p:childTnLst>
                                    <p:set>
                                      <p:cBhvr>
                                        <p:cTn id="12" dur="1" fill="hold">
                                          <p:stCondLst>
                                            <p:cond delay="0"/>
                                          </p:stCondLst>
                                        </p:cTn>
                                        <p:tgtEl>
                                          <p:spTgt spid="121"/>
                                        </p:tgtEl>
                                        <p:attrNameLst>
                                          <p:attrName>style.visibility</p:attrName>
                                        </p:attrNameLst>
                                      </p:cBhvr>
                                      <p:to>
                                        <p:strVal val="visible"/>
                                      </p:to>
                                    </p:set>
                                    <p:animEffect transition="in" filter="blinds(horizontal)">
                                      <p:cBhvr>
                                        <p:cTn id="13" dur="500"/>
                                        <p:tgtEl>
                                          <p:spTgt spid="121"/>
                                        </p:tgtEl>
                                      </p:cBhvr>
                                    </p:animEffect>
                                  </p:childTnLst>
                                </p:cTn>
                              </p:par>
                              <p:par>
                                <p:cTn id="14" presetID="3" presetClass="entr" presetSubtype="10" fill="hold" nodeType="with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blinds(horizontal)">
                                      <p:cBhvr>
                                        <p:cTn id="16" dur="500"/>
                                        <p:tgtEl>
                                          <p:spTgt spid="122"/>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23"/>
                                        </p:tgtEl>
                                        <p:attrNameLst>
                                          <p:attrName>style.visibility</p:attrName>
                                        </p:attrNameLst>
                                      </p:cBhvr>
                                      <p:to>
                                        <p:strVal val="visible"/>
                                      </p:to>
                                    </p:set>
                                    <p:animEffect transition="in" filter="blinds(horizontal)">
                                      <p:cBhvr>
                                        <p:cTn id="19" dur="500"/>
                                        <p:tgtEl>
                                          <p:spTgt spid="123"/>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24"/>
                                        </p:tgtEl>
                                        <p:attrNameLst>
                                          <p:attrName>style.visibility</p:attrName>
                                        </p:attrNameLst>
                                      </p:cBhvr>
                                      <p:to>
                                        <p:strVal val="visible"/>
                                      </p:to>
                                    </p:set>
                                    <p:animEffect transition="in" filter="blinds(horizontal)">
                                      <p:cBhvr>
                                        <p:cTn id="22" dur="500"/>
                                        <p:tgtEl>
                                          <p:spTgt spid="124"/>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25"/>
                                        </p:tgtEl>
                                        <p:attrNameLst>
                                          <p:attrName>style.visibility</p:attrName>
                                        </p:attrNameLst>
                                      </p:cBhvr>
                                      <p:to>
                                        <p:strVal val="visible"/>
                                      </p:to>
                                    </p:set>
                                    <p:animEffect transition="in" filter="blinds(horizontal)">
                                      <p:cBhvr>
                                        <p:cTn id="25" dur="500"/>
                                        <p:tgtEl>
                                          <p:spTgt spid="125"/>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26"/>
                                        </p:tgtEl>
                                        <p:attrNameLst>
                                          <p:attrName>style.visibility</p:attrName>
                                        </p:attrNameLst>
                                      </p:cBhvr>
                                      <p:to>
                                        <p:strVal val="visible"/>
                                      </p:to>
                                    </p:set>
                                    <p:animEffect transition="in" filter="blinds(horizontal)">
                                      <p:cBhvr>
                                        <p:cTn id="28" dur="500"/>
                                        <p:tgtEl>
                                          <p:spTgt spid="126"/>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27"/>
                                        </p:tgtEl>
                                        <p:attrNameLst>
                                          <p:attrName>style.visibility</p:attrName>
                                        </p:attrNameLst>
                                      </p:cBhvr>
                                      <p:to>
                                        <p:strVal val="visible"/>
                                      </p:to>
                                    </p:set>
                                    <p:animEffect transition="in" filter="blinds(horizontal)">
                                      <p:cBhvr>
                                        <p:cTn id="31" dur="500"/>
                                        <p:tgtEl>
                                          <p:spTgt spid="127"/>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28"/>
                                        </p:tgtEl>
                                        <p:attrNameLst>
                                          <p:attrName>style.visibility</p:attrName>
                                        </p:attrNameLst>
                                      </p:cBhvr>
                                      <p:to>
                                        <p:strVal val="visible"/>
                                      </p:to>
                                    </p:set>
                                    <p:animEffect transition="in" filter="blinds(horizontal)">
                                      <p:cBhvr>
                                        <p:cTn id="34" dur="500"/>
                                        <p:tgtEl>
                                          <p:spTgt spid="128"/>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blinds(horizontal)">
                                      <p:cBhvr>
                                        <p:cTn id="37" dur="500"/>
                                        <p:tgtEl>
                                          <p:spTgt spid="129"/>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30"/>
                                        </p:tgtEl>
                                        <p:attrNameLst>
                                          <p:attrName>style.visibility</p:attrName>
                                        </p:attrNameLst>
                                      </p:cBhvr>
                                      <p:to>
                                        <p:strVal val="visible"/>
                                      </p:to>
                                    </p:set>
                                    <p:animEffect transition="in" filter="blinds(horizontal)">
                                      <p:cBhvr>
                                        <p:cTn id="40" dur="500"/>
                                        <p:tgtEl>
                                          <p:spTgt spid="130"/>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31"/>
                                        </p:tgtEl>
                                        <p:attrNameLst>
                                          <p:attrName>style.visibility</p:attrName>
                                        </p:attrNameLst>
                                      </p:cBhvr>
                                      <p:to>
                                        <p:strVal val="visible"/>
                                      </p:to>
                                    </p:set>
                                    <p:animEffect transition="in" filter="blinds(horizontal)">
                                      <p:cBhvr>
                                        <p:cTn id="43" dur="500"/>
                                        <p:tgtEl>
                                          <p:spTgt spid="131"/>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132"/>
                                        </p:tgtEl>
                                        <p:attrNameLst>
                                          <p:attrName>style.visibility</p:attrName>
                                        </p:attrNameLst>
                                      </p:cBhvr>
                                      <p:to>
                                        <p:strVal val="visible"/>
                                      </p:to>
                                    </p:set>
                                    <p:animEffect transition="in" filter="blinds(horizontal)">
                                      <p:cBhvr>
                                        <p:cTn id="46" dur="500"/>
                                        <p:tgtEl>
                                          <p:spTgt spid="132"/>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133"/>
                                        </p:tgtEl>
                                        <p:attrNameLst>
                                          <p:attrName>style.visibility</p:attrName>
                                        </p:attrNameLst>
                                      </p:cBhvr>
                                      <p:to>
                                        <p:strVal val="visible"/>
                                      </p:to>
                                    </p:set>
                                    <p:animEffect transition="in" filter="blinds(horizontal)">
                                      <p:cBhvr>
                                        <p:cTn id="49" dur="500"/>
                                        <p:tgtEl>
                                          <p:spTgt spid="133"/>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134"/>
                                        </p:tgtEl>
                                        <p:attrNameLst>
                                          <p:attrName>style.visibility</p:attrName>
                                        </p:attrNameLst>
                                      </p:cBhvr>
                                      <p:to>
                                        <p:strVal val="visible"/>
                                      </p:to>
                                    </p:set>
                                    <p:animEffect transition="in" filter="blinds(horizontal)">
                                      <p:cBhvr>
                                        <p:cTn id="52" dur="500"/>
                                        <p:tgtEl>
                                          <p:spTgt spid="134"/>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135"/>
                                        </p:tgtEl>
                                        <p:attrNameLst>
                                          <p:attrName>style.visibility</p:attrName>
                                        </p:attrNameLst>
                                      </p:cBhvr>
                                      <p:to>
                                        <p:strVal val="visible"/>
                                      </p:to>
                                    </p:set>
                                    <p:animEffect transition="in" filter="blinds(horizontal)">
                                      <p:cBhvr>
                                        <p:cTn id="55" dur="500"/>
                                        <p:tgtEl>
                                          <p:spTgt spid="135"/>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136"/>
                                        </p:tgtEl>
                                        <p:attrNameLst>
                                          <p:attrName>style.visibility</p:attrName>
                                        </p:attrNameLst>
                                      </p:cBhvr>
                                      <p:to>
                                        <p:strVal val="visible"/>
                                      </p:to>
                                    </p:set>
                                    <p:animEffect transition="in" filter="blinds(horizontal)">
                                      <p:cBhvr>
                                        <p:cTn id="58" dur="500"/>
                                        <p:tgtEl>
                                          <p:spTgt spid="136"/>
                                        </p:tgtEl>
                                      </p:cBhvr>
                                    </p:animEffect>
                                  </p:childTnLst>
                                </p:cTn>
                              </p:par>
                              <p:par>
                                <p:cTn id="59" presetID="3" presetClass="entr" presetSubtype="10" fill="hold" nodeType="withEffect">
                                  <p:stCondLst>
                                    <p:cond delay="0"/>
                                  </p:stCondLst>
                                  <p:childTnLst>
                                    <p:set>
                                      <p:cBhvr>
                                        <p:cTn id="60" dur="1" fill="hold">
                                          <p:stCondLst>
                                            <p:cond delay="0"/>
                                          </p:stCondLst>
                                        </p:cTn>
                                        <p:tgtEl>
                                          <p:spTgt spid="137"/>
                                        </p:tgtEl>
                                        <p:attrNameLst>
                                          <p:attrName>style.visibility</p:attrName>
                                        </p:attrNameLst>
                                      </p:cBhvr>
                                      <p:to>
                                        <p:strVal val="visible"/>
                                      </p:to>
                                    </p:set>
                                    <p:animEffect transition="in" filter="blinds(horizontal)">
                                      <p:cBhvr>
                                        <p:cTn id="61" dur="500"/>
                                        <p:tgtEl>
                                          <p:spTgt spid="137"/>
                                        </p:tgtEl>
                                      </p:cBhvr>
                                    </p:animEffect>
                                  </p:childTnLst>
                                </p:cTn>
                              </p:par>
                              <p:par>
                                <p:cTn id="62" presetID="3" presetClass="entr" presetSubtype="10" fill="hold" nodeType="withEffect">
                                  <p:stCondLst>
                                    <p:cond delay="0"/>
                                  </p:stCondLst>
                                  <p:childTnLst>
                                    <p:set>
                                      <p:cBhvr>
                                        <p:cTn id="63" dur="1" fill="hold">
                                          <p:stCondLst>
                                            <p:cond delay="0"/>
                                          </p:stCondLst>
                                        </p:cTn>
                                        <p:tgtEl>
                                          <p:spTgt spid="138"/>
                                        </p:tgtEl>
                                        <p:attrNameLst>
                                          <p:attrName>style.visibility</p:attrName>
                                        </p:attrNameLst>
                                      </p:cBhvr>
                                      <p:to>
                                        <p:strVal val="visible"/>
                                      </p:to>
                                    </p:set>
                                    <p:animEffect transition="in" filter="blinds(horizontal)">
                                      <p:cBhvr>
                                        <p:cTn id="64" dur="500"/>
                                        <p:tgtEl>
                                          <p:spTgt spid="138"/>
                                        </p:tgtEl>
                                      </p:cBhvr>
                                    </p:animEffect>
                                  </p:childTnLst>
                                </p:cTn>
                              </p:par>
                              <p:par>
                                <p:cTn id="65" presetID="3" presetClass="entr" presetSubtype="10" fill="hold" nodeType="withEffect">
                                  <p:stCondLst>
                                    <p:cond delay="0"/>
                                  </p:stCondLst>
                                  <p:childTnLst>
                                    <p:set>
                                      <p:cBhvr>
                                        <p:cTn id="66" dur="1" fill="hold">
                                          <p:stCondLst>
                                            <p:cond delay="0"/>
                                          </p:stCondLst>
                                        </p:cTn>
                                        <p:tgtEl>
                                          <p:spTgt spid="139"/>
                                        </p:tgtEl>
                                        <p:attrNameLst>
                                          <p:attrName>style.visibility</p:attrName>
                                        </p:attrNameLst>
                                      </p:cBhvr>
                                      <p:to>
                                        <p:strVal val="visible"/>
                                      </p:to>
                                    </p:set>
                                    <p:animEffect transition="in" filter="blinds(horizontal)">
                                      <p:cBhvr>
                                        <p:cTn id="67" dur="500"/>
                                        <p:tgtEl>
                                          <p:spTgt spid="139"/>
                                        </p:tgtEl>
                                      </p:cBhvr>
                                    </p:animEffect>
                                  </p:childTnLst>
                                </p:cTn>
                              </p:par>
                              <p:par>
                                <p:cTn id="68" presetID="3" presetClass="entr" presetSubtype="10" fill="hold" nodeType="withEffect">
                                  <p:stCondLst>
                                    <p:cond delay="0"/>
                                  </p:stCondLst>
                                  <p:childTnLst>
                                    <p:set>
                                      <p:cBhvr>
                                        <p:cTn id="69" dur="1" fill="hold">
                                          <p:stCondLst>
                                            <p:cond delay="0"/>
                                          </p:stCondLst>
                                        </p:cTn>
                                        <p:tgtEl>
                                          <p:spTgt spid="140"/>
                                        </p:tgtEl>
                                        <p:attrNameLst>
                                          <p:attrName>style.visibility</p:attrName>
                                        </p:attrNameLst>
                                      </p:cBhvr>
                                      <p:to>
                                        <p:strVal val="visible"/>
                                      </p:to>
                                    </p:set>
                                    <p:animEffect transition="in" filter="blinds(horizontal)">
                                      <p:cBhvr>
                                        <p:cTn id="70" dur="500"/>
                                        <p:tgtEl>
                                          <p:spTgt spid="140"/>
                                        </p:tgtEl>
                                      </p:cBhvr>
                                    </p:animEffect>
                                  </p:childTnLst>
                                </p:cTn>
                              </p:par>
                              <p:par>
                                <p:cTn id="71" presetID="3" presetClass="entr" presetSubtype="10" fill="hold" nodeType="withEffect">
                                  <p:stCondLst>
                                    <p:cond delay="0"/>
                                  </p:stCondLst>
                                  <p:childTnLst>
                                    <p:set>
                                      <p:cBhvr>
                                        <p:cTn id="72" dur="1" fill="hold">
                                          <p:stCondLst>
                                            <p:cond delay="0"/>
                                          </p:stCondLst>
                                        </p:cTn>
                                        <p:tgtEl>
                                          <p:spTgt spid="141"/>
                                        </p:tgtEl>
                                        <p:attrNameLst>
                                          <p:attrName>style.visibility</p:attrName>
                                        </p:attrNameLst>
                                      </p:cBhvr>
                                      <p:to>
                                        <p:strVal val="visible"/>
                                      </p:to>
                                    </p:set>
                                    <p:animEffect transition="in" filter="blinds(horizontal)">
                                      <p:cBhvr>
                                        <p:cTn id="73" dur="500"/>
                                        <p:tgtEl>
                                          <p:spTgt spid="141"/>
                                        </p:tgtEl>
                                      </p:cBhvr>
                                    </p:animEffect>
                                  </p:childTnLst>
                                </p:cTn>
                              </p:par>
                              <p:par>
                                <p:cTn id="74" presetID="3" presetClass="entr" presetSubtype="10" fill="hold" nodeType="withEffect">
                                  <p:stCondLst>
                                    <p:cond delay="0"/>
                                  </p:stCondLst>
                                  <p:childTnLst>
                                    <p:set>
                                      <p:cBhvr>
                                        <p:cTn id="75" dur="1" fill="hold">
                                          <p:stCondLst>
                                            <p:cond delay="0"/>
                                          </p:stCondLst>
                                        </p:cTn>
                                        <p:tgtEl>
                                          <p:spTgt spid="142"/>
                                        </p:tgtEl>
                                        <p:attrNameLst>
                                          <p:attrName>style.visibility</p:attrName>
                                        </p:attrNameLst>
                                      </p:cBhvr>
                                      <p:to>
                                        <p:strVal val="visible"/>
                                      </p:to>
                                    </p:set>
                                    <p:animEffect transition="in" filter="blinds(horizontal)">
                                      <p:cBhvr>
                                        <p:cTn id="76" dur="500"/>
                                        <p:tgtEl>
                                          <p:spTgt spid="142"/>
                                        </p:tgtEl>
                                      </p:cBhvr>
                                    </p:animEffect>
                                  </p:childTnLst>
                                </p:cTn>
                              </p:par>
                              <p:par>
                                <p:cTn id="77" presetID="3" presetClass="entr" presetSubtype="10" fill="hold" nodeType="withEffect">
                                  <p:stCondLst>
                                    <p:cond delay="0"/>
                                  </p:stCondLst>
                                  <p:childTnLst>
                                    <p:set>
                                      <p:cBhvr>
                                        <p:cTn id="78" dur="1" fill="hold">
                                          <p:stCondLst>
                                            <p:cond delay="0"/>
                                          </p:stCondLst>
                                        </p:cTn>
                                        <p:tgtEl>
                                          <p:spTgt spid="143"/>
                                        </p:tgtEl>
                                        <p:attrNameLst>
                                          <p:attrName>style.visibility</p:attrName>
                                        </p:attrNameLst>
                                      </p:cBhvr>
                                      <p:to>
                                        <p:strVal val="visible"/>
                                      </p:to>
                                    </p:set>
                                    <p:animEffect transition="in" filter="blinds(horizontal)">
                                      <p:cBhvr>
                                        <p:cTn id="79" dur="500"/>
                                        <p:tgtEl>
                                          <p:spTgt spid="143"/>
                                        </p:tgtEl>
                                      </p:cBhvr>
                                    </p:animEffect>
                                  </p:childTnLst>
                                </p:cTn>
                              </p:par>
                              <p:par>
                                <p:cTn id="80" presetID="3" presetClass="entr" presetSubtype="10" fill="hold" nodeType="withEffect">
                                  <p:stCondLst>
                                    <p:cond delay="0"/>
                                  </p:stCondLst>
                                  <p:childTnLst>
                                    <p:set>
                                      <p:cBhvr>
                                        <p:cTn id="81" dur="1" fill="hold">
                                          <p:stCondLst>
                                            <p:cond delay="0"/>
                                          </p:stCondLst>
                                        </p:cTn>
                                        <p:tgtEl>
                                          <p:spTgt spid="144"/>
                                        </p:tgtEl>
                                        <p:attrNameLst>
                                          <p:attrName>style.visibility</p:attrName>
                                        </p:attrNameLst>
                                      </p:cBhvr>
                                      <p:to>
                                        <p:strVal val="visible"/>
                                      </p:to>
                                    </p:set>
                                    <p:animEffect transition="in" filter="blinds(horizontal)">
                                      <p:cBhvr>
                                        <p:cTn id="82" dur="500"/>
                                        <p:tgtEl>
                                          <p:spTgt spid="144"/>
                                        </p:tgtEl>
                                      </p:cBhvr>
                                    </p:animEffect>
                                  </p:childTnLst>
                                </p:cTn>
                              </p:par>
                              <p:par>
                                <p:cTn id="83" presetID="3" presetClass="entr" presetSubtype="10" fill="hold" nodeType="withEffect">
                                  <p:stCondLst>
                                    <p:cond delay="0"/>
                                  </p:stCondLst>
                                  <p:childTnLst>
                                    <p:set>
                                      <p:cBhvr>
                                        <p:cTn id="84" dur="1" fill="hold">
                                          <p:stCondLst>
                                            <p:cond delay="0"/>
                                          </p:stCondLst>
                                        </p:cTn>
                                        <p:tgtEl>
                                          <p:spTgt spid="145"/>
                                        </p:tgtEl>
                                        <p:attrNameLst>
                                          <p:attrName>style.visibility</p:attrName>
                                        </p:attrNameLst>
                                      </p:cBhvr>
                                      <p:to>
                                        <p:strVal val="visible"/>
                                      </p:to>
                                    </p:set>
                                    <p:animEffect transition="in" filter="blinds(horizontal)">
                                      <p:cBhvr>
                                        <p:cTn id="85" dur="500"/>
                                        <p:tgtEl>
                                          <p:spTgt spid="145"/>
                                        </p:tgtEl>
                                      </p:cBhvr>
                                    </p:animEffect>
                                  </p:childTnLst>
                                </p:cTn>
                              </p:par>
                            </p:childTnLst>
                          </p:cTn>
                        </p:par>
                      </p:childTnLst>
                    </p:cTn>
                  </p:par>
                  <p:par>
                    <p:cTn id="86" fill="hold">
                      <p:stCondLst>
                        <p:cond delay="indefinite"/>
                      </p:stCondLst>
                      <p:childTnLst>
                        <p:par>
                          <p:cTn id="87" fill="hold">
                            <p:stCondLst>
                              <p:cond delay="0"/>
                            </p:stCondLst>
                            <p:childTnLst>
                              <p:par>
                                <p:cTn id="88" presetID="3" presetClass="entr" presetSubtype="10" fill="hold" nodeType="clickEffect">
                                  <p:stCondLst>
                                    <p:cond delay="0"/>
                                  </p:stCondLst>
                                  <p:childTnLst>
                                    <p:set>
                                      <p:cBhvr>
                                        <p:cTn id="89" dur="1" fill="hold">
                                          <p:stCondLst>
                                            <p:cond delay="0"/>
                                          </p:stCondLst>
                                        </p:cTn>
                                        <p:tgtEl>
                                          <p:spTgt spid="56"/>
                                        </p:tgtEl>
                                        <p:attrNameLst>
                                          <p:attrName>style.visibility</p:attrName>
                                        </p:attrNameLst>
                                      </p:cBhvr>
                                      <p:to>
                                        <p:strVal val="visible"/>
                                      </p:to>
                                    </p:set>
                                    <p:animEffect transition="in" filter="blinds(horizontal)">
                                      <p:cBhvr>
                                        <p:cTn id="90" dur="500"/>
                                        <p:tgtEl>
                                          <p:spTgt spid="56"/>
                                        </p:tgtEl>
                                      </p:cBhvr>
                                    </p:animEffect>
                                  </p:childTnLst>
                                </p:cTn>
                              </p:par>
                              <p:par>
                                <p:cTn id="91" presetID="3" presetClass="entr" presetSubtype="10" fill="hold" nodeType="withEffect">
                                  <p:stCondLst>
                                    <p:cond delay="0"/>
                                  </p:stCondLst>
                                  <p:childTnLst>
                                    <p:set>
                                      <p:cBhvr>
                                        <p:cTn id="92" dur="1" fill="hold">
                                          <p:stCondLst>
                                            <p:cond delay="0"/>
                                          </p:stCondLst>
                                        </p:cTn>
                                        <p:tgtEl>
                                          <p:spTgt spid="79"/>
                                        </p:tgtEl>
                                        <p:attrNameLst>
                                          <p:attrName>style.visibility</p:attrName>
                                        </p:attrNameLst>
                                      </p:cBhvr>
                                      <p:to>
                                        <p:strVal val="visible"/>
                                      </p:to>
                                    </p:set>
                                    <p:animEffect transition="in" filter="blinds(horizontal)">
                                      <p:cBhvr>
                                        <p:cTn id="93" dur="500"/>
                                        <p:tgtEl>
                                          <p:spTgt spid="79"/>
                                        </p:tgtEl>
                                      </p:cBhvr>
                                    </p:animEffect>
                                  </p:childTnLst>
                                </p:cTn>
                              </p:par>
                              <p:par>
                                <p:cTn id="94" presetID="3" presetClass="entr" presetSubtype="10" fill="hold" nodeType="withEffect">
                                  <p:stCondLst>
                                    <p:cond delay="0"/>
                                  </p:stCondLst>
                                  <p:childTnLst>
                                    <p:set>
                                      <p:cBhvr>
                                        <p:cTn id="95" dur="1" fill="hold">
                                          <p:stCondLst>
                                            <p:cond delay="0"/>
                                          </p:stCondLst>
                                        </p:cTn>
                                        <p:tgtEl>
                                          <p:spTgt spid="92"/>
                                        </p:tgtEl>
                                        <p:attrNameLst>
                                          <p:attrName>style.visibility</p:attrName>
                                        </p:attrNameLst>
                                      </p:cBhvr>
                                      <p:to>
                                        <p:strVal val="visible"/>
                                      </p:to>
                                    </p:set>
                                    <p:animEffect transition="in" filter="blinds(horizontal)">
                                      <p:cBhvr>
                                        <p:cTn id="96" dur="500"/>
                                        <p:tgtEl>
                                          <p:spTgt spid="92"/>
                                        </p:tgtEl>
                                      </p:cBhvr>
                                    </p:animEffect>
                                  </p:childTnLst>
                                </p:cTn>
                              </p:par>
                              <p:par>
                                <p:cTn id="97" presetID="3" presetClass="entr" presetSubtype="10" fill="hold" grpId="0" nodeType="withEffect">
                                  <p:stCondLst>
                                    <p:cond delay="0"/>
                                  </p:stCondLst>
                                  <p:childTnLst>
                                    <p:set>
                                      <p:cBhvr>
                                        <p:cTn id="98" dur="1" fill="hold">
                                          <p:stCondLst>
                                            <p:cond delay="0"/>
                                          </p:stCondLst>
                                        </p:cTn>
                                        <p:tgtEl>
                                          <p:spTgt spid="109"/>
                                        </p:tgtEl>
                                        <p:attrNameLst>
                                          <p:attrName>style.visibility</p:attrName>
                                        </p:attrNameLst>
                                      </p:cBhvr>
                                      <p:to>
                                        <p:strVal val="visible"/>
                                      </p:to>
                                    </p:set>
                                    <p:animEffect transition="in" filter="blinds(horizontal)">
                                      <p:cBhvr>
                                        <p:cTn id="99" dur="500"/>
                                        <p:tgtEl>
                                          <p:spTgt spid="109"/>
                                        </p:tgtEl>
                                      </p:cBhvr>
                                    </p:animEffect>
                                  </p:childTnLst>
                                </p:cTn>
                              </p:par>
                              <p:par>
                                <p:cTn id="100" presetID="3" presetClass="entr" presetSubtype="10" fill="hold" grpId="0" nodeType="withEffect">
                                  <p:stCondLst>
                                    <p:cond delay="0"/>
                                  </p:stCondLst>
                                  <p:childTnLst>
                                    <p:set>
                                      <p:cBhvr>
                                        <p:cTn id="101" dur="1" fill="hold">
                                          <p:stCondLst>
                                            <p:cond delay="0"/>
                                          </p:stCondLst>
                                        </p:cTn>
                                        <p:tgtEl>
                                          <p:spTgt spid="111"/>
                                        </p:tgtEl>
                                        <p:attrNameLst>
                                          <p:attrName>style.visibility</p:attrName>
                                        </p:attrNameLst>
                                      </p:cBhvr>
                                      <p:to>
                                        <p:strVal val="visible"/>
                                      </p:to>
                                    </p:set>
                                    <p:animEffect transition="in" filter="blinds(horizontal)">
                                      <p:cBhvr>
                                        <p:cTn id="102" dur="500"/>
                                        <p:tgtEl>
                                          <p:spTgt spid="111"/>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nodeType="clickEffect">
                                  <p:stCondLst>
                                    <p:cond delay="0"/>
                                  </p:stCondLst>
                                  <p:childTnLst>
                                    <p:set>
                                      <p:cBhvr>
                                        <p:cTn id="106" dur="1" fill="hold">
                                          <p:stCondLst>
                                            <p:cond delay="0"/>
                                          </p:stCondLst>
                                        </p:cTn>
                                        <p:tgtEl>
                                          <p:spTgt spid="55"/>
                                        </p:tgtEl>
                                        <p:attrNameLst>
                                          <p:attrName>style.visibility</p:attrName>
                                        </p:attrNameLst>
                                      </p:cBhvr>
                                      <p:to>
                                        <p:strVal val="visible"/>
                                      </p:to>
                                    </p:set>
                                    <p:animEffect transition="in" filter="blinds(horizontal)">
                                      <p:cBhvr>
                                        <p:cTn id="107" dur="500"/>
                                        <p:tgtEl>
                                          <p:spTgt spid="55"/>
                                        </p:tgtEl>
                                      </p:cBhvr>
                                    </p:animEffect>
                                  </p:childTnLst>
                                </p:cTn>
                              </p:par>
                              <p:par>
                                <p:cTn id="108" presetID="3" presetClass="entr" presetSubtype="10" fill="hold" grpId="0" nodeType="withEffect">
                                  <p:stCondLst>
                                    <p:cond delay="0"/>
                                  </p:stCondLst>
                                  <p:childTnLst>
                                    <p:set>
                                      <p:cBhvr>
                                        <p:cTn id="109" dur="1" fill="hold">
                                          <p:stCondLst>
                                            <p:cond delay="0"/>
                                          </p:stCondLst>
                                        </p:cTn>
                                        <p:tgtEl>
                                          <p:spTgt spid="108"/>
                                        </p:tgtEl>
                                        <p:attrNameLst>
                                          <p:attrName>style.visibility</p:attrName>
                                        </p:attrNameLst>
                                      </p:cBhvr>
                                      <p:to>
                                        <p:strVal val="visible"/>
                                      </p:to>
                                    </p:set>
                                    <p:animEffect transition="in" filter="blinds(horizontal)">
                                      <p:cBhvr>
                                        <p:cTn id="110" dur="500"/>
                                        <p:tgtEl>
                                          <p:spTgt spid="108"/>
                                        </p:tgtEl>
                                      </p:cBhvr>
                                    </p:animEffect>
                                  </p:childTnLst>
                                </p:cTn>
                              </p:par>
                              <p:par>
                                <p:cTn id="111" presetID="3" presetClass="entr" presetSubtype="10" fill="hold" grpId="0" nodeType="withEffect">
                                  <p:stCondLst>
                                    <p:cond delay="0"/>
                                  </p:stCondLst>
                                  <p:childTnLst>
                                    <p:set>
                                      <p:cBhvr>
                                        <p:cTn id="112" dur="1" fill="hold">
                                          <p:stCondLst>
                                            <p:cond delay="0"/>
                                          </p:stCondLst>
                                        </p:cTn>
                                        <p:tgtEl>
                                          <p:spTgt spid="110"/>
                                        </p:tgtEl>
                                        <p:attrNameLst>
                                          <p:attrName>style.visibility</p:attrName>
                                        </p:attrNameLst>
                                      </p:cBhvr>
                                      <p:to>
                                        <p:strVal val="visible"/>
                                      </p:to>
                                    </p:set>
                                    <p:animEffect transition="in" filter="blinds(horizontal)">
                                      <p:cBhvr>
                                        <p:cTn id="113" dur="500"/>
                                        <p:tgtEl>
                                          <p:spTgt spid="110"/>
                                        </p:tgtEl>
                                      </p:cBhvr>
                                    </p:animEffect>
                                  </p:childTnLst>
                                </p:cTn>
                              </p:par>
                            </p:childTnLst>
                          </p:cTn>
                        </p:par>
                      </p:childTnLst>
                    </p:cTn>
                  </p:par>
                  <p:par>
                    <p:cTn id="114" fill="hold">
                      <p:stCondLst>
                        <p:cond delay="indefinite"/>
                      </p:stCondLst>
                      <p:childTnLst>
                        <p:par>
                          <p:cTn id="115" fill="hold">
                            <p:stCondLst>
                              <p:cond delay="0"/>
                            </p:stCondLst>
                            <p:childTnLst>
                              <p:par>
                                <p:cTn id="116" presetID="3" presetClass="entr" presetSubtype="10" fill="hold" nodeType="clickEffect">
                                  <p:stCondLst>
                                    <p:cond delay="0"/>
                                  </p:stCondLst>
                                  <p:childTnLst>
                                    <p:set>
                                      <p:cBhvr>
                                        <p:cTn id="117" dur="1" fill="hold">
                                          <p:stCondLst>
                                            <p:cond delay="0"/>
                                          </p:stCondLst>
                                        </p:cTn>
                                        <p:tgtEl>
                                          <p:spTgt spid="105"/>
                                        </p:tgtEl>
                                        <p:attrNameLst>
                                          <p:attrName>style.visibility</p:attrName>
                                        </p:attrNameLst>
                                      </p:cBhvr>
                                      <p:to>
                                        <p:strVal val="visible"/>
                                      </p:to>
                                    </p:set>
                                    <p:animEffect transition="in" filter="blinds(horizontal)">
                                      <p:cBhvr>
                                        <p:cTn id="118" dur="500"/>
                                        <p:tgtEl>
                                          <p:spTgt spid="105"/>
                                        </p:tgtEl>
                                      </p:cBhvr>
                                    </p:animEffect>
                                  </p:childTnLst>
                                </p:cTn>
                              </p:par>
                              <p:par>
                                <p:cTn id="119" presetID="3" presetClass="entr" presetSubtype="10" fill="hold" nodeType="withEffect">
                                  <p:stCondLst>
                                    <p:cond delay="0"/>
                                  </p:stCondLst>
                                  <p:childTnLst>
                                    <p:set>
                                      <p:cBhvr>
                                        <p:cTn id="120" dur="1" fill="hold">
                                          <p:stCondLst>
                                            <p:cond delay="0"/>
                                          </p:stCondLst>
                                        </p:cTn>
                                        <p:tgtEl>
                                          <p:spTgt spid="146"/>
                                        </p:tgtEl>
                                        <p:attrNameLst>
                                          <p:attrName>style.visibility</p:attrName>
                                        </p:attrNameLst>
                                      </p:cBhvr>
                                      <p:to>
                                        <p:strVal val="visible"/>
                                      </p:to>
                                    </p:set>
                                    <p:animEffect transition="in" filter="blinds(horizontal)">
                                      <p:cBhvr>
                                        <p:cTn id="121" dur="500"/>
                                        <p:tgtEl>
                                          <p:spTgt spid="146"/>
                                        </p:tgtEl>
                                      </p:cBhvr>
                                    </p:animEffect>
                                  </p:childTnLst>
                                </p:cTn>
                              </p:par>
                              <p:par>
                                <p:cTn id="122" presetID="3" presetClass="entr" presetSubtype="10" fill="hold" nodeType="withEffect">
                                  <p:stCondLst>
                                    <p:cond delay="0"/>
                                  </p:stCondLst>
                                  <p:childTnLst>
                                    <p:set>
                                      <p:cBhvr>
                                        <p:cTn id="123" dur="1" fill="hold">
                                          <p:stCondLst>
                                            <p:cond delay="0"/>
                                          </p:stCondLst>
                                        </p:cTn>
                                        <p:tgtEl>
                                          <p:spTgt spid="106"/>
                                        </p:tgtEl>
                                        <p:attrNameLst>
                                          <p:attrName>style.visibility</p:attrName>
                                        </p:attrNameLst>
                                      </p:cBhvr>
                                      <p:to>
                                        <p:strVal val="visible"/>
                                      </p:to>
                                    </p:set>
                                    <p:animEffect transition="in" filter="blinds(horizontal)">
                                      <p:cBhvr>
                                        <p:cTn id="124" dur="500"/>
                                        <p:tgtEl>
                                          <p:spTgt spid="106"/>
                                        </p:tgtEl>
                                      </p:cBhvr>
                                    </p:animEffect>
                                  </p:childTnLst>
                                </p:cTn>
                              </p:par>
                              <p:par>
                                <p:cTn id="125" presetID="3" presetClass="entr" presetSubtype="10" fill="hold" nodeType="withEffect">
                                  <p:stCondLst>
                                    <p:cond delay="0"/>
                                  </p:stCondLst>
                                  <p:childTnLst>
                                    <p:set>
                                      <p:cBhvr>
                                        <p:cTn id="126" dur="1" fill="hold">
                                          <p:stCondLst>
                                            <p:cond delay="0"/>
                                          </p:stCondLst>
                                        </p:cTn>
                                        <p:tgtEl>
                                          <p:spTgt spid="112"/>
                                        </p:tgtEl>
                                        <p:attrNameLst>
                                          <p:attrName>style.visibility</p:attrName>
                                        </p:attrNameLst>
                                      </p:cBhvr>
                                      <p:to>
                                        <p:strVal val="visible"/>
                                      </p:to>
                                    </p:set>
                                    <p:animEffect transition="in" filter="blinds(horizontal)">
                                      <p:cBhvr>
                                        <p:cTn id="127" dur="500"/>
                                        <p:tgtEl>
                                          <p:spTgt spid="112"/>
                                        </p:tgtEl>
                                      </p:cBhvr>
                                    </p:animEffect>
                                  </p:childTnLst>
                                </p:cTn>
                              </p:par>
                              <p:par>
                                <p:cTn id="128" presetID="3" presetClass="entr" presetSubtype="10" fill="hold" nodeType="withEffect">
                                  <p:stCondLst>
                                    <p:cond delay="0"/>
                                  </p:stCondLst>
                                  <p:childTnLst>
                                    <p:set>
                                      <p:cBhvr>
                                        <p:cTn id="129" dur="1" fill="hold">
                                          <p:stCondLst>
                                            <p:cond delay="0"/>
                                          </p:stCondLst>
                                        </p:cTn>
                                        <p:tgtEl>
                                          <p:spTgt spid="114"/>
                                        </p:tgtEl>
                                        <p:attrNameLst>
                                          <p:attrName>style.visibility</p:attrName>
                                        </p:attrNameLst>
                                      </p:cBhvr>
                                      <p:to>
                                        <p:strVal val="visible"/>
                                      </p:to>
                                    </p:set>
                                    <p:animEffect transition="in" filter="blinds(horizontal)">
                                      <p:cBhvr>
                                        <p:cTn id="130" dur="500"/>
                                        <p:tgtEl>
                                          <p:spTgt spid="114"/>
                                        </p:tgtEl>
                                      </p:cBhvr>
                                    </p:animEffect>
                                  </p:childTnLst>
                                </p:cTn>
                              </p:par>
                              <p:par>
                                <p:cTn id="131" presetID="3" presetClass="entr" presetSubtype="10" fill="hold" nodeType="withEffect">
                                  <p:stCondLst>
                                    <p:cond delay="0"/>
                                  </p:stCondLst>
                                  <p:childTnLst>
                                    <p:set>
                                      <p:cBhvr>
                                        <p:cTn id="132" dur="1" fill="hold">
                                          <p:stCondLst>
                                            <p:cond delay="0"/>
                                          </p:stCondLst>
                                        </p:cTn>
                                        <p:tgtEl>
                                          <p:spTgt spid="107"/>
                                        </p:tgtEl>
                                        <p:attrNameLst>
                                          <p:attrName>style.visibility</p:attrName>
                                        </p:attrNameLst>
                                      </p:cBhvr>
                                      <p:to>
                                        <p:strVal val="visible"/>
                                      </p:to>
                                    </p:set>
                                    <p:animEffect transition="in" filter="blinds(horizontal)">
                                      <p:cBhvr>
                                        <p:cTn id="133" dur="500"/>
                                        <p:tgtEl>
                                          <p:spTgt spid="107"/>
                                        </p:tgtEl>
                                      </p:cBhvr>
                                    </p:animEffect>
                                  </p:childTnLst>
                                </p:cTn>
                              </p:par>
                              <p:par>
                                <p:cTn id="134" presetID="3" presetClass="entr" presetSubtype="10" fill="hold" nodeType="withEffect">
                                  <p:stCondLst>
                                    <p:cond delay="0"/>
                                  </p:stCondLst>
                                  <p:childTnLst>
                                    <p:set>
                                      <p:cBhvr>
                                        <p:cTn id="135" dur="1" fill="hold">
                                          <p:stCondLst>
                                            <p:cond delay="0"/>
                                          </p:stCondLst>
                                        </p:cTn>
                                        <p:tgtEl>
                                          <p:spTgt spid="113"/>
                                        </p:tgtEl>
                                        <p:attrNameLst>
                                          <p:attrName>style.visibility</p:attrName>
                                        </p:attrNameLst>
                                      </p:cBhvr>
                                      <p:to>
                                        <p:strVal val="visible"/>
                                      </p:to>
                                    </p:set>
                                    <p:animEffect transition="in" filter="blinds(horizontal)">
                                      <p:cBhvr>
                                        <p:cTn id="136" dur="500"/>
                                        <p:tgtEl>
                                          <p:spTgt spid="113"/>
                                        </p:tgtEl>
                                      </p:cBhvr>
                                    </p:animEffect>
                                  </p:childTnLst>
                                </p:cTn>
                              </p:par>
                              <p:par>
                                <p:cTn id="137" presetID="3" presetClass="entr" presetSubtype="10" fill="hold" nodeType="withEffect">
                                  <p:stCondLst>
                                    <p:cond delay="0"/>
                                  </p:stCondLst>
                                  <p:childTnLst>
                                    <p:set>
                                      <p:cBhvr>
                                        <p:cTn id="138" dur="1" fill="hold">
                                          <p:stCondLst>
                                            <p:cond delay="0"/>
                                          </p:stCondLst>
                                        </p:cTn>
                                        <p:tgtEl>
                                          <p:spTgt spid="147"/>
                                        </p:tgtEl>
                                        <p:attrNameLst>
                                          <p:attrName>style.visibility</p:attrName>
                                        </p:attrNameLst>
                                      </p:cBhvr>
                                      <p:to>
                                        <p:strVal val="visible"/>
                                      </p:to>
                                    </p:set>
                                    <p:animEffect transition="in" filter="blinds(horizontal)">
                                      <p:cBhvr>
                                        <p:cTn id="139" dur="500"/>
                                        <p:tgtEl>
                                          <p:spTgt spid="147"/>
                                        </p:tgtEl>
                                      </p:cBhvr>
                                    </p:animEffect>
                                  </p:childTnLst>
                                </p:cTn>
                              </p:par>
                            </p:childTnLst>
                          </p:cTn>
                        </p:par>
                      </p:childTnLst>
                    </p:cTn>
                  </p:par>
                  <p:par>
                    <p:cTn id="140" fill="hold">
                      <p:stCondLst>
                        <p:cond delay="indefinite"/>
                      </p:stCondLst>
                      <p:childTnLst>
                        <p:par>
                          <p:cTn id="141" fill="hold">
                            <p:stCondLst>
                              <p:cond delay="0"/>
                            </p:stCondLst>
                            <p:childTnLst>
                              <p:par>
                                <p:cTn id="142" presetID="3" presetClass="entr" presetSubtype="10" fill="hold" grpId="0" nodeType="clickEffect">
                                  <p:stCondLst>
                                    <p:cond delay="0"/>
                                  </p:stCondLst>
                                  <p:childTnLst>
                                    <p:set>
                                      <p:cBhvr>
                                        <p:cTn id="143" dur="1" fill="hold">
                                          <p:stCondLst>
                                            <p:cond delay="0"/>
                                          </p:stCondLst>
                                        </p:cTn>
                                        <p:tgtEl>
                                          <p:spTgt spid="51"/>
                                        </p:tgtEl>
                                        <p:attrNameLst>
                                          <p:attrName>style.visibility</p:attrName>
                                        </p:attrNameLst>
                                      </p:cBhvr>
                                      <p:to>
                                        <p:strVal val="visible"/>
                                      </p:to>
                                    </p:set>
                                    <p:animEffect transition="in" filter="blinds(horizontal)">
                                      <p:cBhvr>
                                        <p:cTn id="144" dur="500"/>
                                        <p:tgtEl>
                                          <p:spTgt spid="51"/>
                                        </p:tgtEl>
                                      </p:cBhvr>
                                    </p:animEffect>
                                  </p:childTnLst>
                                </p:cTn>
                              </p:par>
                              <p:par>
                                <p:cTn id="145" presetID="3" presetClass="entr" presetSubtype="10" fill="hold" grpId="0" nodeType="withEffect">
                                  <p:stCondLst>
                                    <p:cond delay="0"/>
                                  </p:stCondLst>
                                  <p:childTnLst>
                                    <p:set>
                                      <p:cBhvr>
                                        <p:cTn id="146" dur="1" fill="hold">
                                          <p:stCondLst>
                                            <p:cond delay="0"/>
                                          </p:stCondLst>
                                        </p:cTn>
                                        <p:tgtEl>
                                          <p:spTgt spid="50"/>
                                        </p:tgtEl>
                                        <p:attrNameLst>
                                          <p:attrName>style.visibility</p:attrName>
                                        </p:attrNameLst>
                                      </p:cBhvr>
                                      <p:to>
                                        <p:strVal val="visible"/>
                                      </p:to>
                                    </p:set>
                                    <p:animEffect transition="in" filter="blinds(horizontal)">
                                      <p:cBhvr>
                                        <p:cTn id="147" dur="500"/>
                                        <p:tgtEl>
                                          <p:spTgt spid="50"/>
                                        </p:tgtEl>
                                      </p:cBhvr>
                                    </p:animEffect>
                                  </p:childTnLst>
                                </p:cTn>
                              </p:par>
                            </p:childTnLst>
                          </p:cTn>
                        </p:par>
                      </p:childTnLst>
                    </p:cTn>
                  </p:par>
                  <p:par>
                    <p:cTn id="148" fill="hold">
                      <p:stCondLst>
                        <p:cond delay="indefinite"/>
                      </p:stCondLst>
                      <p:childTnLst>
                        <p:par>
                          <p:cTn id="149" fill="hold">
                            <p:stCondLst>
                              <p:cond delay="0"/>
                            </p:stCondLst>
                            <p:childTnLst>
                              <p:par>
                                <p:cTn id="150" presetID="3" presetClass="entr" presetSubtype="10" fill="hold" grpId="0" nodeType="clickEffect">
                                  <p:stCondLst>
                                    <p:cond delay="0"/>
                                  </p:stCondLst>
                                  <p:childTnLst>
                                    <p:set>
                                      <p:cBhvr>
                                        <p:cTn id="151" dur="1" fill="hold">
                                          <p:stCondLst>
                                            <p:cond delay="0"/>
                                          </p:stCondLst>
                                        </p:cTn>
                                        <p:tgtEl>
                                          <p:spTgt spid="53"/>
                                        </p:tgtEl>
                                        <p:attrNameLst>
                                          <p:attrName>style.visibility</p:attrName>
                                        </p:attrNameLst>
                                      </p:cBhvr>
                                      <p:to>
                                        <p:strVal val="visible"/>
                                      </p:to>
                                    </p:set>
                                    <p:animEffect transition="in" filter="blinds(horizontal)">
                                      <p:cBhvr>
                                        <p:cTn id="152" dur="500"/>
                                        <p:tgtEl>
                                          <p:spTgt spid="53"/>
                                        </p:tgtEl>
                                      </p:cBhvr>
                                    </p:animEffect>
                                  </p:childTnLst>
                                </p:cTn>
                              </p:par>
                              <p:par>
                                <p:cTn id="153" presetID="3" presetClass="entr" presetSubtype="10" fill="hold" grpId="0" nodeType="withEffect">
                                  <p:stCondLst>
                                    <p:cond delay="0"/>
                                  </p:stCondLst>
                                  <p:childTnLst>
                                    <p:set>
                                      <p:cBhvr>
                                        <p:cTn id="154" dur="1" fill="hold">
                                          <p:stCondLst>
                                            <p:cond delay="0"/>
                                          </p:stCondLst>
                                        </p:cTn>
                                        <p:tgtEl>
                                          <p:spTgt spid="52"/>
                                        </p:tgtEl>
                                        <p:attrNameLst>
                                          <p:attrName>style.visibility</p:attrName>
                                        </p:attrNameLst>
                                      </p:cBhvr>
                                      <p:to>
                                        <p:strVal val="visible"/>
                                      </p:to>
                                    </p:set>
                                    <p:animEffect transition="in" filter="blinds(horizontal)">
                                      <p:cBhvr>
                                        <p:cTn id="155"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p:bldP spid="52" grpId="0" animBg="1"/>
      <p:bldP spid="53" grpId="0"/>
      <p:bldP spid="108" grpId="0" animBg="1"/>
      <p:bldP spid="109" grpId="0" animBg="1"/>
      <p:bldP spid="110" grpId="0"/>
      <p:bldP spid="111" grpId="0"/>
      <p:bldP spid="123" grpId="0" animBg="1"/>
      <p:bldP spid="124" grpId="0"/>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BDD198-A774-9B42-84FA-67E9F29BB7DE}"/>
              </a:ext>
            </a:extLst>
          </p:cNvPr>
          <p:cNvSpPr>
            <a:spLocks noGrp="1"/>
          </p:cNvSpPr>
          <p:nvPr>
            <p:ph type="title"/>
          </p:nvPr>
        </p:nvSpPr>
        <p:spPr>
          <a:xfrm>
            <a:off x="629908" y="157275"/>
            <a:ext cx="11386958" cy="1325563"/>
          </a:xfrm>
        </p:spPr>
        <p:txBody>
          <a:bodyPr>
            <a:normAutofit/>
          </a:bodyPr>
          <a:lstStyle/>
          <a:p>
            <a:pPr algn="ctr"/>
            <a:r>
              <a:rPr lang="en-US" sz="3733" dirty="0">
                <a:solidFill>
                  <a:srgbClr val="FF0000"/>
                </a:solidFill>
                <a:latin typeface="Tahoma" pitchFamily="34" charset="0"/>
                <a:ea typeface="MS PGothic" pitchFamily="34" charset="-128"/>
                <a:cs typeface="Tahoma" pitchFamily="34" charset="0"/>
              </a:rPr>
              <a:t>Smart Building – Room Service</a:t>
            </a:r>
          </a:p>
        </p:txBody>
      </p:sp>
      <p:pic>
        <p:nvPicPr>
          <p:cNvPr id="2" name="demo2">
            <a:hlinkClick r:id="" action="ppaction://media"/>
            <a:extLst>
              <a:ext uri="{FF2B5EF4-FFF2-40B4-BE49-F238E27FC236}">
                <a16:creationId xmlns:a16="http://schemas.microsoft.com/office/drawing/2014/main" id="{7A563C9B-AE10-A64E-BE6A-2C3C69F82F5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659425" y="694949"/>
            <a:ext cx="3487157" cy="6153807"/>
          </a:xfrm>
          <a:prstGeom prst="rect">
            <a:avLst/>
          </a:prstGeom>
        </p:spPr>
      </p:pic>
      <p:pic>
        <p:nvPicPr>
          <p:cNvPr id="14" name="Google Shape;125;p19">
            <a:extLst>
              <a:ext uri="{FF2B5EF4-FFF2-40B4-BE49-F238E27FC236}">
                <a16:creationId xmlns:a16="http://schemas.microsoft.com/office/drawing/2014/main" id="{C9F7ECD4-68F7-A247-889B-AC9F299852DC}"/>
              </a:ext>
            </a:extLst>
          </p:cNvPr>
          <p:cNvPicPr preferRelativeResize="0"/>
          <p:nvPr/>
        </p:nvPicPr>
        <p:blipFill>
          <a:blip r:embed="rId5">
            <a:alphaModFix/>
          </a:blip>
          <a:stretch>
            <a:fillRect/>
          </a:stretch>
        </p:blipFill>
        <p:spPr>
          <a:xfrm>
            <a:off x="651700" y="1450387"/>
            <a:ext cx="1330775" cy="1330775"/>
          </a:xfrm>
          <a:prstGeom prst="rect">
            <a:avLst/>
          </a:prstGeom>
          <a:noFill/>
          <a:ln>
            <a:noFill/>
          </a:ln>
        </p:spPr>
      </p:pic>
      <p:pic>
        <p:nvPicPr>
          <p:cNvPr id="15" name="Google Shape;126;p19">
            <a:extLst>
              <a:ext uri="{FF2B5EF4-FFF2-40B4-BE49-F238E27FC236}">
                <a16:creationId xmlns:a16="http://schemas.microsoft.com/office/drawing/2014/main" id="{DB5E07AB-93B4-A548-80E7-A9AF8331BDB0}"/>
              </a:ext>
            </a:extLst>
          </p:cNvPr>
          <p:cNvPicPr preferRelativeResize="0"/>
          <p:nvPr/>
        </p:nvPicPr>
        <p:blipFill>
          <a:blip r:embed="rId6">
            <a:alphaModFix/>
          </a:blip>
          <a:stretch>
            <a:fillRect/>
          </a:stretch>
        </p:blipFill>
        <p:spPr>
          <a:xfrm>
            <a:off x="2566500" y="1319200"/>
            <a:ext cx="1593150" cy="1593150"/>
          </a:xfrm>
          <a:prstGeom prst="rect">
            <a:avLst/>
          </a:prstGeom>
          <a:noFill/>
          <a:ln>
            <a:noFill/>
          </a:ln>
        </p:spPr>
      </p:pic>
      <p:cxnSp>
        <p:nvCxnSpPr>
          <p:cNvPr id="16" name="Google Shape;127;p19">
            <a:extLst>
              <a:ext uri="{FF2B5EF4-FFF2-40B4-BE49-F238E27FC236}">
                <a16:creationId xmlns:a16="http://schemas.microsoft.com/office/drawing/2014/main" id="{94A557D5-6A49-CC44-A7DE-9BE5C0B8EC79}"/>
              </a:ext>
            </a:extLst>
          </p:cNvPr>
          <p:cNvCxnSpPr>
            <a:stCxn id="14" idx="3"/>
            <a:endCxn id="15" idx="1"/>
          </p:cNvCxnSpPr>
          <p:nvPr/>
        </p:nvCxnSpPr>
        <p:spPr>
          <a:xfrm>
            <a:off x="1982475" y="2115775"/>
            <a:ext cx="584100" cy="0"/>
          </a:xfrm>
          <a:prstGeom prst="straightConnector1">
            <a:avLst/>
          </a:prstGeom>
          <a:noFill/>
          <a:ln w="9525" cap="flat" cmpd="sng">
            <a:solidFill>
              <a:schemeClr val="dk2"/>
            </a:solidFill>
            <a:prstDash val="solid"/>
            <a:round/>
            <a:headEnd type="none" w="med" len="med"/>
            <a:tailEnd type="triangle" w="med" len="med"/>
          </a:ln>
        </p:spPr>
      </p:cxnSp>
      <p:pic>
        <p:nvPicPr>
          <p:cNvPr id="17" name="Google Shape;128;p19">
            <a:extLst>
              <a:ext uri="{FF2B5EF4-FFF2-40B4-BE49-F238E27FC236}">
                <a16:creationId xmlns:a16="http://schemas.microsoft.com/office/drawing/2014/main" id="{632F3EB5-51F0-3248-8FFA-598DDCC5B269}"/>
              </a:ext>
            </a:extLst>
          </p:cNvPr>
          <p:cNvPicPr preferRelativeResize="0"/>
          <p:nvPr/>
        </p:nvPicPr>
        <p:blipFill>
          <a:blip r:embed="rId7">
            <a:alphaModFix/>
          </a:blip>
          <a:stretch>
            <a:fillRect/>
          </a:stretch>
        </p:blipFill>
        <p:spPr>
          <a:xfrm>
            <a:off x="4865850" y="1370650"/>
            <a:ext cx="1490250" cy="1490250"/>
          </a:xfrm>
          <a:prstGeom prst="rect">
            <a:avLst/>
          </a:prstGeom>
          <a:noFill/>
          <a:ln>
            <a:noFill/>
          </a:ln>
        </p:spPr>
      </p:pic>
      <p:cxnSp>
        <p:nvCxnSpPr>
          <p:cNvPr id="18" name="Google Shape;129;p19">
            <a:extLst>
              <a:ext uri="{FF2B5EF4-FFF2-40B4-BE49-F238E27FC236}">
                <a16:creationId xmlns:a16="http://schemas.microsoft.com/office/drawing/2014/main" id="{C1369C7B-A14F-3A40-929C-3E6B2ECC5888}"/>
              </a:ext>
            </a:extLst>
          </p:cNvPr>
          <p:cNvCxnSpPr>
            <a:stCxn id="15" idx="3"/>
            <a:endCxn id="17" idx="1"/>
          </p:cNvCxnSpPr>
          <p:nvPr/>
        </p:nvCxnSpPr>
        <p:spPr>
          <a:xfrm>
            <a:off x="4159650" y="2115775"/>
            <a:ext cx="706200" cy="0"/>
          </a:xfrm>
          <a:prstGeom prst="straightConnector1">
            <a:avLst/>
          </a:prstGeom>
          <a:noFill/>
          <a:ln w="9525" cap="flat" cmpd="sng">
            <a:solidFill>
              <a:schemeClr val="dk2"/>
            </a:solidFill>
            <a:prstDash val="solid"/>
            <a:round/>
            <a:headEnd type="none" w="med" len="med"/>
            <a:tailEnd type="triangle" w="med" len="med"/>
          </a:ln>
        </p:spPr>
      </p:cxnSp>
      <p:pic>
        <p:nvPicPr>
          <p:cNvPr id="19" name="Google Shape;130;p19">
            <a:extLst>
              <a:ext uri="{FF2B5EF4-FFF2-40B4-BE49-F238E27FC236}">
                <a16:creationId xmlns:a16="http://schemas.microsoft.com/office/drawing/2014/main" id="{7C97ACE8-6B68-D74E-817F-B0B2BF059604}"/>
              </a:ext>
            </a:extLst>
          </p:cNvPr>
          <p:cNvPicPr preferRelativeResize="0"/>
          <p:nvPr/>
        </p:nvPicPr>
        <p:blipFill>
          <a:blip r:embed="rId8">
            <a:alphaModFix/>
          </a:blip>
          <a:stretch>
            <a:fillRect/>
          </a:stretch>
        </p:blipFill>
        <p:spPr>
          <a:xfrm>
            <a:off x="6984849" y="1302812"/>
            <a:ext cx="1625926" cy="1625926"/>
          </a:xfrm>
          <a:prstGeom prst="rect">
            <a:avLst/>
          </a:prstGeom>
          <a:noFill/>
          <a:ln>
            <a:noFill/>
          </a:ln>
        </p:spPr>
      </p:pic>
      <p:cxnSp>
        <p:nvCxnSpPr>
          <p:cNvPr id="20" name="Google Shape;131;p19">
            <a:extLst>
              <a:ext uri="{FF2B5EF4-FFF2-40B4-BE49-F238E27FC236}">
                <a16:creationId xmlns:a16="http://schemas.microsoft.com/office/drawing/2014/main" id="{C9360F58-2341-BB4F-83D0-68BD00C564DD}"/>
              </a:ext>
            </a:extLst>
          </p:cNvPr>
          <p:cNvCxnSpPr>
            <a:stCxn id="17" idx="3"/>
            <a:endCxn id="19" idx="1"/>
          </p:cNvCxnSpPr>
          <p:nvPr/>
        </p:nvCxnSpPr>
        <p:spPr>
          <a:xfrm>
            <a:off x="6356100" y="2115775"/>
            <a:ext cx="628749" cy="0"/>
          </a:xfrm>
          <a:prstGeom prst="straightConnector1">
            <a:avLst/>
          </a:prstGeom>
          <a:noFill/>
          <a:ln w="9525" cap="flat" cmpd="sng">
            <a:solidFill>
              <a:schemeClr val="dk2"/>
            </a:solidFill>
            <a:prstDash val="solid"/>
            <a:round/>
            <a:headEnd type="none" w="med" len="med"/>
            <a:tailEnd type="triangle" w="med" len="med"/>
          </a:ln>
        </p:spPr>
      </p:cxnSp>
      <p:grpSp>
        <p:nvGrpSpPr>
          <p:cNvPr id="21" name="Google Shape;132;p19">
            <a:extLst>
              <a:ext uri="{FF2B5EF4-FFF2-40B4-BE49-F238E27FC236}">
                <a16:creationId xmlns:a16="http://schemas.microsoft.com/office/drawing/2014/main" id="{BD702048-B9E1-3746-87ED-6F1A16381A75}"/>
              </a:ext>
            </a:extLst>
          </p:cNvPr>
          <p:cNvGrpSpPr/>
          <p:nvPr/>
        </p:nvGrpSpPr>
        <p:grpSpPr>
          <a:xfrm>
            <a:off x="580059" y="3295160"/>
            <a:ext cx="1474054" cy="1344508"/>
            <a:chOff x="1982475" y="3054000"/>
            <a:chExt cx="1977800" cy="1977800"/>
          </a:xfrm>
        </p:grpSpPr>
        <p:pic>
          <p:nvPicPr>
            <p:cNvPr id="22" name="Google Shape;133;p19">
              <a:extLst>
                <a:ext uri="{FF2B5EF4-FFF2-40B4-BE49-F238E27FC236}">
                  <a16:creationId xmlns:a16="http://schemas.microsoft.com/office/drawing/2014/main" id="{457EDB20-BF87-B940-B381-23DE7B446AA3}"/>
                </a:ext>
              </a:extLst>
            </p:cNvPr>
            <p:cNvPicPr preferRelativeResize="0"/>
            <p:nvPr/>
          </p:nvPicPr>
          <p:blipFill>
            <a:blip r:embed="rId9">
              <a:alphaModFix/>
            </a:blip>
            <a:stretch>
              <a:fillRect/>
            </a:stretch>
          </p:blipFill>
          <p:spPr>
            <a:xfrm>
              <a:off x="2553175" y="3755225"/>
              <a:ext cx="836401" cy="836401"/>
            </a:xfrm>
            <a:prstGeom prst="rect">
              <a:avLst/>
            </a:prstGeom>
            <a:noFill/>
            <a:ln>
              <a:noFill/>
            </a:ln>
          </p:spPr>
        </p:pic>
        <p:pic>
          <p:nvPicPr>
            <p:cNvPr id="23" name="Google Shape;134;p19">
              <a:extLst>
                <a:ext uri="{FF2B5EF4-FFF2-40B4-BE49-F238E27FC236}">
                  <a16:creationId xmlns:a16="http://schemas.microsoft.com/office/drawing/2014/main" id="{5A7311CC-D79E-0C40-9ADC-AC880AAC71FD}"/>
                </a:ext>
              </a:extLst>
            </p:cNvPr>
            <p:cNvPicPr preferRelativeResize="0"/>
            <p:nvPr/>
          </p:nvPicPr>
          <p:blipFill>
            <a:blip r:embed="rId10">
              <a:alphaModFix/>
            </a:blip>
            <a:stretch>
              <a:fillRect/>
            </a:stretch>
          </p:blipFill>
          <p:spPr>
            <a:xfrm>
              <a:off x="1982475" y="3054000"/>
              <a:ext cx="1977800" cy="1977800"/>
            </a:xfrm>
            <a:prstGeom prst="rect">
              <a:avLst/>
            </a:prstGeom>
            <a:noFill/>
            <a:ln>
              <a:noFill/>
            </a:ln>
          </p:spPr>
        </p:pic>
      </p:grpSp>
      <p:pic>
        <p:nvPicPr>
          <p:cNvPr id="24" name="Google Shape;135;p19">
            <a:extLst>
              <a:ext uri="{FF2B5EF4-FFF2-40B4-BE49-F238E27FC236}">
                <a16:creationId xmlns:a16="http://schemas.microsoft.com/office/drawing/2014/main" id="{9F6CF6D2-366E-A44E-8BE3-0D27065E86AF}"/>
              </a:ext>
            </a:extLst>
          </p:cNvPr>
          <p:cNvPicPr preferRelativeResize="0"/>
          <p:nvPr/>
        </p:nvPicPr>
        <p:blipFill>
          <a:blip r:embed="rId11">
            <a:alphaModFix/>
          </a:blip>
          <a:stretch>
            <a:fillRect/>
          </a:stretch>
        </p:blipFill>
        <p:spPr>
          <a:xfrm>
            <a:off x="2697700" y="3302025"/>
            <a:ext cx="1330775" cy="1330775"/>
          </a:xfrm>
          <a:prstGeom prst="rect">
            <a:avLst/>
          </a:prstGeom>
          <a:noFill/>
          <a:ln>
            <a:noFill/>
          </a:ln>
        </p:spPr>
      </p:pic>
      <p:cxnSp>
        <p:nvCxnSpPr>
          <p:cNvPr id="25" name="Google Shape;136;p19">
            <a:extLst>
              <a:ext uri="{FF2B5EF4-FFF2-40B4-BE49-F238E27FC236}">
                <a16:creationId xmlns:a16="http://schemas.microsoft.com/office/drawing/2014/main" id="{285B3DD7-2F03-CB44-A74D-7C7EA56E3123}"/>
              </a:ext>
            </a:extLst>
          </p:cNvPr>
          <p:cNvCxnSpPr>
            <a:stCxn id="15" idx="2"/>
            <a:endCxn id="24" idx="0"/>
          </p:cNvCxnSpPr>
          <p:nvPr/>
        </p:nvCxnSpPr>
        <p:spPr>
          <a:xfrm rot="-5400000" flipH="1">
            <a:off x="3168525" y="3106900"/>
            <a:ext cx="389700" cy="600"/>
          </a:xfrm>
          <a:prstGeom prst="bentConnector3">
            <a:avLst>
              <a:gd name="adj1" fmla="val 49997"/>
            </a:avLst>
          </a:prstGeom>
          <a:noFill/>
          <a:ln w="9525" cap="flat" cmpd="sng">
            <a:solidFill>
              <a:schemeClr val="dk2"/>
            </a:solidFill>
            <a:prstDash val="solid"/>
            <a:round/>
            <a:headEnd type="none" w="med" len="med"/>
            <a:tailEnd type="stealth" w="med" len="med"/>
          </a:ln>
        </p:spPr>
      </p:cxnSp>
      <p:cxnSp>
        <p:nvCxnSpPr>
          <p:cNvPr id="26" name="Google Shape;137;p19">
            <a:extLst>
              <a:ext uri="{FF2B5EF4-FFF2-40B4-BE49-F238E27FC236}">
                <a16:creationId xmlns:a16="http://schemas.microsoft.com/office/drawing/2014/main" id="{573C36BF-DBC0-A643-A9D0-5AB6D935D206}"/>
              </a:ext>
            </a:extLst>
          </p:cNvPr>
          <p:cNvCxnSpPr>
            <a:stCxn id="15" idx="2"/>
            <a:endCxn id="23" idx="0"/>
          </p:cNvCxnSpPr>
          <p:nvPr/>
        </p:nvCxnSpPr>
        <p:spPr>
          <a:xfrm rot="5400000">
            <a:off x="2148675" y="2080750"/>
            <a:ext cx="382800" cy="2046000"/>
          </a:xfrm>
          <a:prstGeom prst="bentConnector3">
            <a:avLst>
              <a:gd name="adj1" fmla="val 50001"/>
            </a:avLst>
          </a:prstGeom>
          <a:noFill/>
          <a:ln w="9525" cap="flat" cmpd="sng">
            <a:solidFill>
              <a:schemeClr val="dk2"/>
            </a:solidFill>
            <a:prstDash val="solid"/>
            <a:round/>
            <a:headEnd type="none" w="med" len="med"/>
            <a:tailEnd type="stealth" w="med" len="med"/>
          </a:ln>
        </p:spPr>
      </p:cxnSp>
      <p:sp>
        <p:nvSpPr>
          <p:cNvPr id="27" name="Google Shape;138;p19">
            <a:extLst>
              <a:ext uri="{FF2B5EF4-FFF2-40B4-BE49-F238E27FC236}">
                <a16:creationId xmlns:a16="http://schemas.microsoft.com/office/drawing/2014/main" id="{2773E5E9-4FD8-0249-9993-B5F027F2826C}"/>
              </a:ext>
            </a:extLst>
          </p:cNvPr>
          <p:cNvSpPr txBox="1"/>
          <p:nvPr/>
        </p:nvSpPr>
        <p:spPr>
          <a:xfrm>
            <a:off x="1856325" y="1798450"/>
            <a:ext cx="836400" cy="20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rgbClr val="FF0000"/>
                </a:solidFill>
              </a:rPr>
              <a:t>Order a pizza</a:t>
            </a:r>
            <a:endParaRPr sz="800">
              <a:solidFill>
                <a:srgbClr val="FF0000"/>
              </a:solidFill>
            </a:endParaRPr>
          </a:p>
        </p:txBody>
      </p:sp>
      <p:sp>
        <p:nvSpPr>
          <p:cNvPr id="28" name="Google Shape;139;p19">
            <a:extLst>
              <a:ext uri="{FF2B5EF4-FFF2-40B4-BE49-F238E27FC236}">
                <a16:creationId xmlns:a16="http://schemas.microsoft.com/office/drawing/2014/main" id="{C494033F-388D-B048-B46E-F9B382E04869}"/>
              </a:ext>
            </a:extLst>
          </p:cNvPr>
          <p:cNvSpPr txBox="1"/>
          <p:nvPr/>
        </p:nvSpPr>
        <p:spPr>
          <a:xfrm>
            <a:off x="4094550" y="1733308"/>
            <a:ext cx="836400" cy="33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rgbClr val="FF0000"/>
                </a:solidFill>
              </a:rPr>
              <a:t>Room 101 needs a pizza</a:t>
            </a:r>
            <a:endParaRPr sz="800">
              <a:solidFill>
                <a:srgbClr val="FF0000"/>
              </a:solidFill>
            </a:endParaRPr>
          </a:p>
        </p:txBody>
      </p:sp>
      <p:sp>
        <p:nvSpPr>
          <p:cNvPr id="29" name="Google Shape;140;p19">
            <a:extLst>
              <a:ext uri="{FF2B5EF4-FFF2-40B4-BE49-F238E27FC236}">
                <a16:creationId xmlns:a16="http://schemas.microsoft.com/office/drawing/2014/main" id="{A5EB310E-A838-8547-ABD0-FF573038ACC5}"/>
              </a:ext>
            </a:extLst>
          </p:cNvPr>
          <p:cNvSpPr/>
          <p:nvPr/>
        </p:nvSpPr>
        <p:spPr>
          <a:xfrm>
            <a:off x="5414850" y="1073650"/>
            <a:ext cx="1107300" cy="297000"/>
          </a:xfrm>
          <a:prstGeom prst="wedgeRectCallout">
            <a:avLst>
              <a:gd name="adj1" fmla="val -20833"/>
              <a:gd name="adj2" fmla="val 625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solidFill>
                  <a:srgbClr val="FF0000"/>
                </a:solidFill>
              </a:rPr>
              <a:t>Ok, let me notify dining room</a:t>
            </a:r>
            <a:endParaRPr sz="800">
              <a:solidFill>
                <a:srgbClr val="FF0000"/>
              </a:solidFill>
            </a:endParaRPr>
          </a:p>
        </p:txBody>
      </p:sp>
      <p:sp>
        <p:nvSpPr>
          <p:cNvPr id="30" name="Google Shape;141;p19">
            <a:extLst>
              <a:ext uri="{FF2B5EF4-FFF2-40B4-BE49-F238E27FC236}">
                <a16:creationId xmlns:a16="http://schemas.microsoft.com/office/drawing/2014/main" id="{61AE356C-E2B5-B64C-B505-1F42455B84F9}"/>
              </a:ext>
            </a:extLst>
          </p:cNvPr>
          <p:cNvSpPr txBox="1"/>
          <p:nvPr/>
        </p:nvSpPr>
        <p:spPr>
          <a:xfrm>
            <a:off x="6332775" y="1733308"/>
            <a:ext cx="836400" cy="33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rgbClr val="FF0000"/>
                </a:solidFill>
              </a:rPr>
              <a:t>Room 101 needs a pizza</a:t>
            </a:r>
            <a:endParaRPr sz="800">
              <a:solidFill>
                <a:srgbClr val="FF0000"/>
              </a:solidFill>
            </a:endParaRPr>
          </a:p>
        </p:txBody>
      </p:sp>
      <p:cxnSp>
        <p:nvCxnSpPr>
          <p:cNvPr id="31" name="Google Shape;142;p19">
            <a:extLst>
              <a:ext uri="{FF2B5EF4-FFF2-40B4-BE49-F238E27FC236}">
                <a16:creationId xmlns:a16="http://schemas.microsoft.com/office/drawing/2014/main" id="{08477D67-3212-0742-9291-74EEACB716F1}"/>
              </a:ext>
            </a:extLst>
          </p:cNvPr>
          <p:cNvCxnSpPr/>
          <p:nvPr/>
        </p:nvCxnSpPr>
        <p:spPr>
          <a:xfrm flipH="1">
            <a:off x="6237300" y="2401000"/>
            <a:ext cx="985200" cy="300"/>
          </a:xfrm>
          <a:prstGeom prst="straightConnector1">
            <a:avLst/>
          </a:prstGeom>
          <a:noFill/>
          <a:ln w="9525" cap="flat" cmpd="sng">
            <a:solidFill>
              <a:schemeClr val="dk2"/>
            </a:solidFill>
            <a:prstDash val="solid"/>
            <a:round/>
            <a:headEnd type="none" w="med" len="med"/>
            <a:tailEnd type="triangle" w="med" len="med"/>
          </a:ln>
        </p:spPr>
      </p:cxnSp>
      <p:sp>
        <p:nvSpPr>
          <p:cNvPr id="32" name="Google Shape;143;p19">
            <a:extLst>
              <a:ext uri="{FF2B5EF4-FFF2-40B4-BE49-F238E27FC236}">
                <a16:creationId xmlns:a16="http://schemas.microsoft.com/office/drawing/2014/main" id="{071E25E4-F7AC-F64A-81F8-98A54AC2DD47}"/>
              </a:ext>
            </a:extLst>
          </p:cNvPr>
          <p:cNvSpPr txBox="1"/>
          <p:nvPr/>
        </p:nvSpPr>
        <p:spPr>
          <a:xfrm>
            <a:off x="6186900" y="2429850"/>
            <a:ext cx="1433100" cy="33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dirty="0">
                <a:solidFill>
                  <a:srgbClr val="FF0000"/>
                </a:solidFill>
              </a:rPr>
              <a:t>Pizza is available, </a:t>
            </a:r>
          </a:p>
          <a:p>
            <a:pPr marL="0" lvl="0" indent="0" algn="l" rtl="0">
              <a:spcBef>
                <a:spcPts val="0"/>
              </a:spcBef>
              <a:spcAft>
                <a:spcPts val="0"/>
              </a:spcAft>
              <a:buNone/>
            </a:pPr>
            <a:r>
              <a:rPr lang="en-GB" sz="800" dirty="0">
                <a:solidFill>
                  <a:srgbClr val="FF0000"/>
                </a:solidFill>
              </a:rPr>
              <a:t>this order has been</a:t>
            </a:r>
          </a:p>
          <a:p>
            <a:pPr marL="0" lvl="0" indent="0" algn="l" rtl="0">
              <a:spcBef>
                <a:spcPts val="0"/>
              </a:spcBef>
              <a:spcAft>
                <a:spcPts val="0"/>
              </a:spcAft>
              <a:buNone/>
            </a:pPr>
            <a:r>
              <a:rPr lang="en-GB" sz="800" dirty="0">
                <a:solidFill>
                  <a:srgbClr val="FF0000"/>
                </a:solidFill>
              </a:rPr>
              <a:t> confirmed</a:t>
            </a:r>
            <a:endParaRPr sz="800" dirty="0">
              <a:solidFill>
                <a:srgbClr val="FF0000"/>
              </a:solidFill>
            </a:endParaRPr>
          </a:p>
        </p:txBody>
      </p:sp>
      <p:cxnSp>
        <p:nvCxnSpPr>
          <p:cNvPr id="33" name="Google Shape;144;p19">
            <a:extLst>
              <a:ext uri="{FF2B5EF4-FFF2-40B4-BE49-F238E27FC236}">
                <a16:creationId xmlns:a16="http://schemas.microsoft.com/office/drawing/2014/main" id="{99EA5224-6ADC-8F42-91A8-43E60FC68D4D}"/>
              </a:ext>
            </a:extLst>
          </p:cNvPr>
          <p:cNvCxnSpPr/>
          <p:nvPr/>
        </p:nvCxnSpPr>
        <p:spPr>
          <a:xfrm rot="10800000">
            <a:off x="4158600" y="2401150"/>
            <a:ext cx="708300" cy="0"/>
          </a:xfrm>
          <a:prstGeom prst="straightConnector1">
            <a:avLst/>
          </a:prstGeom>
          <a:noFill/>
          <a:ln w="9525" cap="flat" cmpd="sng">
            <a:solidFill>
              <a:schemeClr val="dk2"/>
            </a:solidFill>
            <a:prstDash val="solid"/>
            <a:round/>
            <a:headEnd type="none" w="med" len="med"/>
            <a:tailEnd type="triangle" w="med" len="med"/>
          </a:ln>
        </p:spPr>
      </p:cxnSp>
      <p:sp>
        <p:nvSpPr>
          <p:cNvPr id="34" name="Google Shape;145;p19">
            <a:extLst>
              <a:ext uri="{FF2B5EF4-FFF2-40B4-BE49-F238E27FC236}">
                <a16:creationId xmlns:a16="http://schemas.microsoft.com/office/drawing/2014/main" id="{AA0F13D8-CE2C-264C-BE55-8BBA4D7C7AF5}"/>
              </a:ext>
            </a:extLst>
          </p:cNvPr>
          <p:cNvSpPr txBox="1"/>
          <p:nvPr/>
        </p:nvSpPr>
        <p:spPr>
          <a:xfrm>
            <a:off x="3763025" y="2429850"/>
            <a:ext cx="1433100" cy="33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rgbClr val="FF0000"/>
                </a:solidFill>
              </a:rPr>
              <a:t>We are preparing your foods, thanks for ordering</a:t>
            </a:r>
            <a:endParaRPr sz="800">
              <a:solidFill>
                <a:srgbClr val="FF0000"/>
              </a:solidFill>
            </a:endParaRPr>
          </a:p>
        </p:txBody>
      </p:sp>
      <p:sp>
        <p:nvSpPr>
          <p:cNvPr id="35" name="Google Shape;146;p19">
            <a:extLst>
              <a:ext uri="{FF2B5EF4-FFF2-40B4-BE49-F238E27FC236}">
                <a16:creationId xmlns:a16="http://schemas.microsoft.com/office/drawing/2014/main" id="{4BFEEA26-DFB2-D541-9B3A-A435248F5C30}"/>
              </a:ext>
            </a:extLst>
          </p:cNvPr>
          <p:cNvSpPr txBox="1"/>
          <p:nvPr/>
        </p:nvSpPr>
        <p:spPr>
          <a:xfrm>
            <a:off x="1917325" y="2860900"/>
            <a:ext cx="985200" cy="20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dirty="0">
                <a:solidFill>
                  <a:srgbClr val="FF0000"/>
                </a:solidFill>
              </a:rPr>
              <a:t>Customer receipt</a:t>
            </a:r>
            <a:endParaRPr sz="800" dirty="0">
              <a:solidFill>
                <a:srgbClr val="FF0000"/>
              </a:solidFill>
            </a:endParaRPr>
          </a:p>
        </p:txBody>
      </p:sp>
      <p:sp>
        <p:nvSpPr>
          <p:cNvPr id="36" name="Google Shape;147;p19">
            <a:extLst>
              <a:ext uri="{FF2B5EF4-FFF2-40B4-BE49-F238E27FC236}">
                <a16:creationId xmlns:a16="http://schemas.microsoft.com/office/drawing/2014/main" id="{E8EA0A6D-DF4E-A141-9A4C-37A96F60B8C5}"/>
              </a:ext>
            </a:extLst>
          </p:cNvPr>
          <p:cNvSpPr txBox="1"/>
          <p:nvPr/>
        </p:nvSpPr>
        <p:spPr>
          <a:xfrm>
            <a:off x="3403650" y="3018688"/>
            <a:ext cx="789900" cy="17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rgbClr val="FF0000"/>
                </a:solidFill>
              </a:rPr>
              <a:t>Light up hue</a:t>
            </a:r>
            <a:endParaRPr sz="800">
              <a:solidFill>
                <a:srgbClr val="FF0000"/>
              </a:solidFill>
            </a:endParaRPr>
          </a:p>
        </p:txBody>
      </p:sp>
      <p:cxnSp>
        <p:nvCxnSpPr>
          <p:cNvPr id="37" name="Google Shape;148;p19">
            <a:extLst>
              <a:ext uri="{FF2B5EF4-FFF2-40B4-BE49-F238E27FC236}">
                <a16:creationId xmlns:a16="http://schemas.microsoft.com/office/drawing/2014/main" id="{C3C6FB0F-3730-AA48-97DC-0D0938963E9A}"/>
              </a:ext>
            </a:extLst>
          </p:cNvPr>
          <p:cNvCxnSpPr>
            <a:stCxn id="23" idx="1"/>
            <a:endCxn id="14" idx="1"/>
          </p:cNvCxnSpPr>
          <p:nvPr/>
        </p:nvCxnSpPr>
        <p:spPr>
          <a:xfrm rot="10800000" flipH="1">
            <a:off x="580059" y="2115814"/>
            <a:ext cx="71700" cy="1851600"/>
          </a:xfrm>
          <a:prstGeom prst="bentConnector3">
            <a:avLst>
              <a:gd name="adj1" fmla="val -332113"/>
            </a:avLst>
          </a:prstGeom>
          <a:noFill/>
          <a:ln w="9525" cap="flat" cmpd="sng">
            <a:solidFill>
              <a:schemeClr val="dk2"/>
            </a:solidFill>
            <a:prstDash val="solid"/>
            <a:round/>
            <a:headEnd type="none" w="med" len="med"/>
            <a:tailEnd type="stealth" w="med" len="med"/>
          </a:ln>
        </p:spPr>
      </p:cxnSp>
      <p:sp>
        <p:nvSpPr>
          <p:cNvPr id="38" name="Google Shape;149;p19">
            <a:extLst>
              <a:ext uri="{FF2B5EF4-FFF2-40B4-BE49-F238E27FC236}">
                <a16:creationId xmlns:a16="http://schemas.microsoft.com/office/drawing/2014/main" id="{2E1396B3-6568-FD41-88B7-A9BCA12D41E7}"/>
              </a:ext>
            </a:extLst>
          </p:cNvPr>
          <p:cNvSpPr txBox="1"/>
          <p:nvPr/>
        </p:nvSpPr>
        <p:spPr>
          <a:xfrm rot="5400000">
            <a:off x="81488" y="2893125"/>
            <a:ext cx="830700" cy="29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rgbClr val="FF0000"/>
                </a:solidFill>
              </a:rPr>
              <a:t>My receipt</a:t>
            </a:r>
            <a:endParaRPr sz="800">
              <a:solidFill>
                <a:srgbClr val="FF0000"/>
              </a:solidFill>
            </a:endParaRPr>
          </a:p>
        </p:txBody>
      </p:sp>
      <p:sp>
        <p:nvSpPr>
          <p:cNvPr id="39" name="Google Shape;150;p19">
            <a:extLst>
              <a:ext uri="{FF2B5EF4-FFF2-40B4-BE49-F238E27FC236}">
                <a16:creationId xmlns:a16="http://schemas.microsoft.com/office/drawing/2014/main" id="{3DD0F8AD-9A2A-6342-AAC0-1C098F57FF28}"/>
              </a:ext>
            </a:extLst>
          </p:cNvPr>
          <p:cNvSpPr/>
          <p:nvPr/>
        </p:nvSpPr>
        <p:spPr>
          <a:xfrm>
            <a:off x="205050" y="890350"/>
            <a:ext cx="3988500" cy="4144500"/>
          </a:xfrm>
          <a:prstGeom prst="roundRect">
            <a:avLst>
              <a:gd name="adj" fmla="val 16667"/>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51;p19">
            <a:extLst>
              <a:ext uri="{FF2B5EF4-FFF2-40B4-BE49-F238E27FC236}">
                <a16:creationId xmlns:a16="http://schemas.microsoft.com/office/drawing/2014/main" id="{1578E994-6E00-AF41-9452-156DDDA4CA93}"/>
              </a:ext>
            </a:extLst>
          </p:cNvPr>
          <p:cNvSpPr txBox="1"/>
          <p:nvPr/>
        </p:nvSpPr>
        <p:spPr>
          <a:xfrm>
            <a:off x="602650" y="1049350"/>
            <a:ext cx="836400" cy="25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i="1">
                <a:solidFill>
                  <a:schemeClr val="accent6"/>
                </a:solidFill>
              </a:rPr>
              <a:t>Room 101</a:t>
            </a:r>
            <a:endParaRPr sz="1000" b="1" i="1">
              <a:solidFill>
                <a:schemeClr val="accent6"/>
              </a:solidFill>
            </a:endParaRPr>
          </a:p>
        </p:txBody>
      </p:sp>
    </p:spTree>
    <p:extLst>
      <p:ext uri="{BB962C8B-B14F-4D97-AF65-F5344CB8AC3E}">
        <p14:creationId xmlns:p14="http://schemas.microsoft.com/office/powerpoint/2010/main" val="3507425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7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7" name="Google Shape;157;p20"/>
          <p:cNvPicPr preferRelativeResize="0"/>
          <p:nvPr/>
        </p:nvPicPr>
        <p:blipFill>
          <a:blip r:embed="rId3">
            <a:alphaModFix/>
          </a:blip>
          <a:stretch>
            <a:fillRect/>
          </a:stretch>
        </p:blipFill>
        <p:spPr>
          <a:xfrm>
            <a:off x="679927" y="1087125"/>
            <a:ext cx="10832145" cy="5613600"/>
          </a:xfrm>
          <a:prstGeom prst="rect">
            <a:avLst/>
          </a:prstGeom>
          <a:noFill/>
          <a:ln>
            <a:noFill/>
          </a:ln>
        </p:spPr>
      </p:pic>
      <p:sp>
        <p:nvSpPr>
          <p:cNvPr id="6" name="Title 1">
            <a:extLst>
              <a:ext uri="{FF2B5EF4-FFF2-40B4-BE49-F238E27FC236}">
                <a16:creationId xmlns:a16="http://schemas.microsoft.com/office/drawing/2014/main" id="{518AF25F-DCFB-6C45-A0A1-793A85B55D7C}"/>
              </a:ext>
            </a:extLst>
          </p:cNvPr>
          <p:cNvSpPr>
            <a:spLocks noGrp="1"/>
          </p:cNvSpPr>
          <p:nvPr>
            <p:ph type="title"/>
          </p:nvPr>
        </p:nvSpPr>
        <p:spPr>
          <a:xfrm>
            <a:off x="629908" y="157275"/>
            <a:ext cx="11386958" cy="1325563"/>
          </a:xfrm>
        </p:spPr>
        <p:txBody>
          <a:bodyPr>
            <a:normAutofit/>
          </a:bodyPr>
          <a:lstStyle/>
          <a:p>
            <a:pPr algn="ctr"/>
            <a:r>
              <a:rPr lang="en-US" sz="3733" dirty="0">
                <a:solidFill>
                  <a:srgbClr val="FF0000"/>
                </a:solidFill>
                <a:latin typeface="Tahoma" pitchFamily="34" charset="0"/>
                <a:ea typeface="MS PGothic" pitchFamily="34" charset="-128"/>
                <a:cs typeface="Tahoma" pitchFamily="34" charset="0"/>
              </a:rPr>
              <a:t>Smart Building – Room Service</a:t>
            </a:r>
          </a:p>
        </p:txBody>
      </p:sp>
    </p:spTree>
    <p:extLst>
      <p:ext uri="{BB962C8B-B14F-4D97-AF65-F5344CB8AC3E}">
        <p14:creationId xmlns:p14="http://schemas.microsoft.com/office/powerpoint/2010/main" val="38948805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4"/>
          <p:cNvSpPr txBox="1">
            <a:spLocks noGrp="1"/>
          </p:cNvSpPr>
          <p:nvPr>
            <p:ph type="title"/>
          </p:nvPr>
        </p:nvSpPr>
        <p:spPr>
          <a:xfrm>
            <a:off x="1930400" y="0"/>
            <a:ext cx="8229600" cy="838000"/>
          </a:xfrm>
          <a:prstGeom prst="rect">
            <a:avLst/>
          </a:prstGeom>
        </p:spPr>
        <p:txBody>
          <a:bodyPr spcFirstLastPara="1" wrap="square" lIns="122767" tIns="61367" rIns="122767" bIns="61367" anchor="ctr" anchorCtr="0">
            <a:noAutofit/>
          </a:bodyPr>
          <a:lstStyle/>
          <a:p>
            <a:pPr algn="ctr"/>
            <a:r>
              <a:rPr lang="en-GB" sz="3733" dirty="0">
                <a:solidFill>
                  <a:srgbClr val="FF0000"/>
                </a:solidFill>
                <a:latin typeface="Tahoma" pitchFamily="34" charset="0"/>
                <a:ea typeface="MS PGothic" pitchFamily="34" charset="-128"/>
                <a:cs typeface="Tahoma" pitchFamily="34" charset="0"/>
              </a:rPr>
              <a:t>Alexa Voice Service</a:t>
            </a:r>
            <a:endParaRPr sz="3733" dirty="0">
              <a:solidFill>
                <a:srgbClr val="FF0000"/>
              </a:solidFill>
              <a:latin typeface="Tahoma" pitchFamily="34" charset="0"/>
              <a:ea typeface="MS PGothic" pitchFamily="34" charset="-128"/>
              <a:cs typeface="Tahoma" pitchFamily="34" charset="0"/>
            </a:endParaRPr>
          </a:p>
        </p:txBody>
      </p:sp>
      <p:pic>
        <p:nvPicPr>
          <p:cNvPr id="185" name="Google Shape;185;p24"/>
          <p:cNvPicPr preferRelativeResize="0"/>
          <p:nvPr/>
        </p:nvPicPr>
        <p:blipFill>
          <a:blip r:embed="rId3">
            <a:alphaModFix/>
          </a:blip>
          <a:stretch>
            <a:fillRect/>
          </a:stretch>
        </p:blipFill>
        <p:spPr>
          <a:xfrm>
            <a:off x="3919200" y="1738155"/>
            <a:ext cx="8229600" cy="4054812"/>
          </a:xfrm>
          <a:prstGeom prst="rect">
            <a:avLst/>
          </a:prstGeom>
          <a:noFill/>
          <a:ln>
            <a:noFill/>
          </a:ln>
        </p:spPr>
      </p:pic>
      <p:sp>
        <p:nvSpPr>
          <p:cNvPr id="186" name="Google Shape;186;p24"/>
          <p:cNvSpPr txBox="1"/>
          <p:nvPr/>
        </p:nvSpPr>
        <p:spPr>
          <a:xfrm>
            <a:off x="434400" y="1268384"/>
            <a:ext cx="3484800" cy="4657600"/>
          </a:xfrm>
          <a:prstGeom prst="rect">
            <a:avLst/>
          </a:prstGeom>
          <a:noFill/>
          <a:ln>
            <a:noFill/>
          </a:ln>
        </p:spPr>
        <p:txBody>
          <a:bodyPr spcFirstLastPara="1" wrap="square" lIns="121900" tIns="121900" rIns="121900" bIns="121900" anchor="t" anchorCtr="0">
            <a:noAutofit/>
          </a:bodyPr>
          <a:lstStyle/>
          <a:p>
            <a:pPr marL="609585" indent="-457189">
              <a:spcBef>
                <a:spcPts val="747"/>
              </a:spcBef>
              <a:buClr>
                <a:schemeClr val="accent2"/>
              </a:buClr>
              <a:buSzPts val="1800"/>
              <a:buFont typeface="Noto Sans Symbols"/>
              <a:buAutoNum type="arabicPeriod"/>
            </a:pPr>
            <a:r>
              <a:rPr lang="en-GB" sz="2400">
                <a:solidFill>
                  <a:schemeClr val="dk1"/>
                </a:solidFill>
                <a:latin typeface="Tahoma"/>
                <a:ea typeface="Tahoma"/>
                <a:cs typeface="Tahoma"/>
                <a:sym typeface="Tahoma"/>
              </a:rPr>
              <a:t>Convert user’s voice input stream received from Echo to a json object.</a:t>
            </a:r>
            <a:endParaRPr sz="2400">
              <a:solidFill>
                <a:schemeClr val="dk1"/>
              </a:solidFill>
              <a:latin typeface="Tahoma"/>
              <a:ea typeface="Tahoma"/>
              <a:cs typeface="Tahoma"/>
              <a:sym typeface="Tahoma"/>
            </a:endParaRPr>
          </a:p>
          <a:p>
            <a:pPr marL="609585" indent="-457189">
              <a:spcBef>
                <a:spcPts val="1333"/>
              </a:spcBef>
              <a:spcAft>
                <a:spcPts val="1333"/>
              </a:spcAft>
              <a:buClr>
                <a:schemeClr val="accent2"/>
              </a:buClr>
              <a:buSzPts val="1800"/>
              <a:buFont typeface="Noto Sans Symbols"/>
              <a:buAutoNum type="arabicPeriod"/>
            </a:pPr>
            <a:r>
              <a:rPr lang="en-GB" sz="2400">
                <a:solidFill>
                  <a:schemeClr val="dk1"/>
                </a:solidFill>
                <a:latin typeface="Tahoma"/>
                <a:ea typeface="Tahoma"/>
                <a:cs typeface="Tahoma"/>
                <a:sym typeface="Tahoma"/>
              </a:rPr>
              <a:t>Convert Lambda’s json output, which is the response for user’s request, to a voice stream.</a:t>
            </a:r>
            <a:endParaRPr sz="2400"/>
          </a:p>
        </p:txBody>
      </p:sp>
    </p:spTree>
    <p:extLst>
      <p:ext uri="{BB962C8B-B14F-4D97-AF65-F5344CB8AC3E}">
        <p14:creationId xmlns:p14="http://schemas.microsoft.com/office/powerpoint/2010/main" val="2911032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58112-5DB0-4CD3-B6CC-829849409F31}"/>
              </a:ext>
            </a:extLst>
          </p:cNvPr>
          <p:cNvSpPr>
            <a:spLocks noGrp="1"/>
          </p:cNvSpPr>
          <p:nvPr>
            <p:ph type="title"/>
          </p:nvPr>
        </p:nvSpPr>
        <p:spPr>
          <a:xfrm>
            <a:off x="228600" y="79479"/>
            <a:ext cx="10515600" cy="1325563"/>
          </a:xfrm>
        </p:spPr>
        <p:txBody>
          <a:bodyPr/>
          <a:lstStyle/>
          <a:p>
            <a:pPr algn="ctr" defTabSz="342900"/>
            <a:r>
              <a:rPr lang="en-US" sz="3733" dirty="0" err="1">
                <a:solidFill>
                  <a:srgbClr val="FF0000"/>
                </a:solidFill>
                <a:latin typeface="Tahoma" pitchFamily="34" charset="0"/>
                <a:ea typeface="MS PGothic" pitchFamily="34" charset="-128"/>
                <a:cs typeface="Tahoma" pitchFamily="34" charset="0"/>
              </a:rPr>
              <a:t>IoT</a:t>
            </a:r>
            <a:r>
              <a:rPr lang="en-US" sz="3733" dirty="0">
                <a:solidFill>
                  <a:srgbClr val="FF0000"/>
                </a:solidFill>
                <a:latin typeface="Tahoma" pitchFamily="34" charset="0"/>
                <a:ea typeface="MS PGothic" pitchFamily="34" charset="-128"/>
                <a:cs typeface="Tahoma" pitchFamily="34" charset="0"/>
              </a:rPr>
              <a:t> </a:t>
            </a:r>
            <a:r>
              <a:rPr lang="en-US" sz="3733" dirty="0" smtClean="0">
                <a:solidFill>
                  <a:srgbClr val="FF0000"/>
                </a:solidFill>
                <a:latin typeface="Tahoma" pitchFamily="34" charset="0"/>
                <a:ea typeface="MS PGothic" pitchFamily="34" charset="-128"/>
                <a:cs typeface="Tahoma" pitchFamily="34" charset="0"/>
              </a:rPr>
              <a:t>Middleware</a:t>
            </a:r>
            <a:endParaRPr lang="en-US" sz="3733" dirty="0">
              <a:solidFill>
                <a:srgbClr val="FF0000"/>
              </a:solidFill>
              <a:latin typeface="Tahoma" pitchFamily="34" charset="0"/>
              <a:ea typeface="MS PGothic" pitchFamily="34" charset="-128"/>
              <a:cs typeface="Tahoma" pitchFamily="34" charset="0"/>
            </a:endParaRPr>
          </a:p>
        </p:txBody>
      </p:sp>
      <p:sp>
        <p:nvSpPr>
          <p:cNvPr id="5" name="TextBox 4">
            <a:extLst>
              <a:ext uri="{FF2B5EF4-FFF2-40B4-BE49-F238E27FC236}">
                <a16:creationId xmlns:a16="http://schemas.microsoft.com/office/drawing/2014/main" id="{C0B52AED-DE95-434D-B04E-7DFF68DBCE7F}"/>
              </a:ext>
            </a:extLst>
          </p:cNvPr>
          <p:cNvSpPr txBox="1"/>
          <p:nvPr/>
        </p:nvSpPr>
        <p:spPr>
          <a:xfrm>
            <a:off x="696286" y="6409189"/>
            <a:ext cx="11195694" cy="369332"/>
          </a:xfrm>
          <a:prstGeom prst="rect">
            <a:avLst/>
          </a:prstGeom>
          <a:noFill/>
        </p:spPr>
        <p:txBody>
          <a:bodyPr wrap="none" rtlCol="0">
            <a:spAutoFit/>
          </a:bodyPr>
          <a:lstStyle/>
          <a:p>
            <a:r>
              <a:rPr lang="en-US" dirty="0"/>
              <a:t>Source: 15 protocols listed at </a:t>
            </a:r>
            <a:r>
              <a:rPr lang="en-US" dirty="0">
                <a:hlinkClick r:id="rId2"/>
              </a:rPr>
              <a:t>https://www.ubuntupit.com/top-15-standard-iot-protocols-that-you-must-know-about/</a:t>
            </a:r>
            <a:endParaRPr lang="en-US" dirty="0"/>
          </a:p>
        </p:txBody>
      </p:sp>
      <p:sp>
        <p:nvSpPr>
          <p:cNvPr id="6" name="TextBox 5">
            <a:extLst>
              <a:ext uri="{FF2B5EF4-FFF2-40B4-BE49-F238E27FC236}">
                <a16:creationId xmlns:a16="http://schemas.microsoft.com/office/drawing/2014/main" id="{F80E57A8-C14A-442E-81E7-1E8CB1991896}"/>
              </a:ext>
            </a:extLst>
          </p:cNvPr>
          <p:cNvSpPr txBox="1"/>
          <p:nvPr/>
        </p:nvSpPr>
        <p:spPr>
          <a:xfrm>
            <a:off x="151001" y="870969"/>
            <a:ext cx="11115413"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IoT environments are often resource-constrained and hence involve low bandwidth communication</a:t>
            </a:r>
          </a:p>
          <a:p>
            <a:pPr marL="285750" indent="-285750">
              <a:buFont typeface="Arial" panose="020B0604020202020204" pitchFamily="34" charset="0"/>
              <a:buChar char="•"/>
            </a:pPr>
            <a:r>
              <a:rPr lang="en-US" sz="2400" dirty="0"/>
              <a:t>Safe and reliable communications are desired for IoT</a:t>
            </a:r>
          </a:p>
          <a:p>
            <a:pPr marL="285750" indent="-285750">
              <a:buFont typeface="Arial" panose="020B0604020202020204" pitchFamily="34" charset="0"/>
              <a:buChar char="•"/>
            </a:pPr>
            <a:r>
              <a:rPr lang="en-US" sz="2400" dirty="0"/>
              <a:t>Existing protocols can be divided into network-level and data-level protocols</a:t>
            </a:r>
          </a:p>
          <a:p>
            <a:pPr marL="285750" indent="-285750">
              <a:buFont typeface="Arial" panose="020B0604020202020204" pitchFamily="34" charset="0"/>
              <a:buChar char="•"/>
            </a:pPr>
            <a:r>
              <a:rPr lang="en-US" sz="2400" dirty="0"/>
              <a:t>Several different protocols exist, and more are researched on</a:t>
            </a:r>
          </a:p>
        </p:txBody>
      </p:sp>
    </p:spTree>
    <p:extLst>
      <p:ext uri="{BB962C8B-B14F-4D97-AF65-F5344CB8AC3E}">
        <p14:creationId xmlns:p14="http://schemas.microsoft.com/office/powerpoint/2010/main" val="39954482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txBox="1">
            <a:spLocks noGrp="1"/>
          </p:cNvSpPr>
          <p:nvPr>
            <p:ph type="title"/>
          </p:nvPr>
        </p:nvSpPr>
        <p:spPr>
          <a:xfrm>
            <a:off x="1930400" y="0"/>
            <a:ext cx="8229600" cy="838000"/>
          </a:xfrm>
          <a:prstGeom prst="rect">
            <a:avLst/>
          </a:prstGeom>
        </p:spPr>
        <p:txBody>
          <a:bodyPr spcFirstLastPara="1" wrap="square" lIns="122767" tIns="61367" rIns="122767" bIns="61367" anchor="ctr" anchorCtr="0">
            <a:noAutofit/>
          </a:bodyPr>
          <a:lstStyle/>
          <a:p>
            <a:pPr algn="ctr"/>
            <a:r>
              <a:rPr lang="en-GB" sz="3733" dirty="0">
                <a:solidFill>
                  <a:srgbClr val="FF0000"/>
                </a:solidFill>
                <a:latin typeface="Tahoma" pitchFamily="34" charset="0"/>
                <a:ea typeface="MS PGothic" pitchFamily="34" charset="-128"/>
                <a:cs typeface="Tahoma" pitchFamily="34" charset="0"/>
              </a:rPr>
              <a:t>Alexa Custom Skill</a:t>
            </a:r>
            <a:endParaRPr sz="3733" dirty="0">
              <a:solidFill>
                <a:srgbClr val="FF0000"/>
              </a:solidFill>
              <a:latin typeface="Tahoma" pitchFamily="34" charset="0"/>
              <a:ea typeface="MS PGothic" pitchFamily="34" charset="-128"/>
              <a:cs typeface="Tahoma" pitchFamily="34" charset="0"/>
            </a:endParaRPr>
          </a:p>
        </p:txBody>
      </p:sp>
      <p:pic>
        <p:nvPicPr>
          <p:cNvPr id="169" name="Google Shape;169;p22"/>
          <p:cNvPicPr preferRelativeResize="0"/>
          <p:nvPr/>
        </p:nvPicPr>
        <p:blipFill>
          <a:blip r:embed="rId3">
            <a:alphaModFix/>
          </a:blip>
          <a:stretch>
            <a:fillRect/>
          </a:stretch>
        </p:blipFill>
        <p:spPr>
          <a:xfrm>
            <a:off x="195534" y="1611051"/>
            <a:ext cx="4243767" cy="4243767"/>
          </a:xfrm>
          <a:prstGeom prst="rect">
            <a:avLst/>
          </a:prstGeom>
          <a:noFill/>
          <a:ln>
            <a:noFill/>
          </a:ln>
        </p:spPr>
      </p:pic>
      <p:pic>
        <p:nvPicPr>
          <p:cNvPr id="170" name="Google Shape;170;p22"/>
          <p:cNvPicPr preferRelativeResize="0"/>
          <p:nvPr/>
        </p:nvPicPr>
        <p:blipFill>
          <a:blip r:embed="rId4">
            <a:alphaModFix/>
          </a:blip>
          <a:stretch>
            <a:fillRect/>
          </a:stretch>
        </p:blipFill>
        <p:spPr>
          <a:xfrm>
            <a:off x="4835601" y="1859600"/>
            <a:ext cx="7150265" cy="3746701"/>
          </a:xfrm>
          <a:prstGeom prst="rect">
            <a:avLst/>
          </a:prstGeom>
          <a:noFill/>
          <a:ln>
            <a:noFill/>
          </a:ln>
        </p:spPr>
      </p:pic>
      <p:sp>
        <p:nvSpPr>
          <p:cNvPr id="171" name="Google Shape;171;p22"/>
          <p:cNvSpPr txBox="1"/>
          <p:nvPr/>
        </p:nvSpPr>
        <p:spPr>
          <a:xfrm>
            <a:off x="195533" y="1051600"/>
            <a:ext cx="4071200" cy="808000"/>
          </a:xfrm>
          <a:prstGeom prst="rect">
            <a:avLst/>
          </a:prstGeom>
          <a:noFill/>
          <a:ln>
            <a:noFill/>
          </a:ln>
        </p:spPr>
        <p:txBody>
          <a:bodyPr spcFirstLastPara="1" wrap="square" lIns="121900" tIns="121900" rIns="121900" bIns="121900" anchor="t" anchorCtr="0">
            <a:noAutofit/>
          </a:bodyPr>
          <a:lstStyle/>
          <a:p>
            <a:r>
              <a:rPr lang="en-GB" sz="2400"/>
              <a:t>Processing Procedures: </a:t>
            </a:r>
            <a:endParaRPr sz="2400"/>
          </a:p>
        </p:txBody>
      </p:sp>
      <p:sp>
        <p:nvSpPr>
          <p:cNvPr id="172" name="Google Shape;172;p22"/>
          <p:cNvSpPr txBox="1"/>
          <p:nvPr/>
        </p:nvSpPr>
        <p:spPr>
          <a:xfrm>
            <a:off x="4835600" y="1051600"/>
            <a:ext cx="4071200" cy="808000"/>
          </a:xfrm>
          <a:prstGeom prst="rect">
            <a:avLst/>
          </a:prstGeom>
          <a:noFill/>
          <a:ln>
            <a:noFill/>
          </a:ln>
        </p:spPr>
        <p:txBody>
          <a:bodyPr spcFirstLastPara="1" wrap="square" lIns="121900" tIns="121900" rIns="121900" bIns="121900" anchor="t" anchorCtr="0">
            <a:noAutofit/>
          </a:bodyPr>
          <a:lstStyle/>
          <a:p>
            <a:r>
              <a:rPr lang="en-GB" sz="2400"/>
              <a:t>Define Alexa Custom Skill: </a:t>
            </a:r>
            <a:endParaRPr sz="2400"/>
          </a:p>
        </p:txBody>
      </p:sp>
    </p:spTree>
    <p:extLst>
      <p:ext uri="{BB962C8B-B14F-4D97-AF65-F5344CB8AC3E}">
        <p14:creationId xmlns:p14="http://schemas.microsoft.com/office/powerpoint/2010/main" val="9645191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3"/>
          <p:cNvSpPr txBox="1">
            <a:spLocks noGrp="1"/>
          </p:cNvSpPr>
          <p:nvPr>
            <p:ph type="title"/>
          </p:nvPr>
        </p:nvSpPr>
        <p:spPr>
          <a:xfrm>
            <a:off x="1930400" y="0"/>
            <a:ext cx="8229600" cy="838000"/>
          </a:xfrm>
          <a:prstGeom prst="rect">
            <a:avLst/>
          </a:prstGeom>
        </p:spPr>
        <p:txBody>
          <a:bodyPr spcFirstLastPara="1" wrap="square" lIns="122767" tIns="61367" rIns="122767" bIns="61367" anchor="ctr" anchorCtr="0">
            <a:noAutofit/>
          </a:bodyPr>
          <a:lstStyle/>
          <a:p>
            <a:pPr algn="ctr"/>
            <a:r>
              <a:rPr lang="en-GB" sz="3733" dirty="0">
                <a:solidFill>
                  <a:srgbClr val="FF0000"/>
                </a:solidFill>
                <a:latin typeface="Tahoma" pitchFamily="34" charset="0"/>
                <a:ea typeface="MS PGothic" pitchFamily="34" charset="-128"/>
                <a:cs typeface="Tahoma" pitchFamily="34" charset="0"/>
              </a:rPr>
              <a:t>Alexa Custom Skill(2/2)</a:t>
            </a:r>
            <a:endParaRPr sz="3733" dirty="0">
              <a:solidFill>
                <a:srgbClr val="FF0000"/>
              </a:solidFill>
              <a:latin typeface="Tahoma" pitchFamily="34" charset="0"/>
              <a:ea typeface="MS PGothic" pitchFamily="34" charset="-128"/>
              <a:cs typeface="Tahoma" pitchFamily="34" charset="0"/>
            </a:endParaRPr>
          </a:p>
        </p:txBody>
      </p:sp>
      <p:sp>
        <p:nvSpPr>
          <p:cNvPr id="178" name="Google Shape;178;p23"/>
          <p:cNvSpPr txBox="1">
            <a:spLocks noGrp="1"/>
          </p:cNvSpPr>
          <p:nvPr>
            <p:ph type="body" idx="1"/>
          </p:nvPr>
        </p:nvSpPr>
        <p:spPr>
          <a:xfrm>
            <a:off x="609600" y="1600200"/>
            <a:ext cx="5384800" cy="4526000"/>
          </a:xfrm>
          <a:prstGeom prst="rect">
            <a:avLst/>
          </a:prstGeom>
        </p:spPr>
        <p:txBody>
          <a:bodyPr spcFirstLastPara="1" vert="horz" wrap="square" lIns="121900" tIns="60933" rIns="121900" bIns="60933" rtlCol="0" anchor="t" anchorCtr="0">
            <a:noAutofit/>
          </a:bodyPr>
          <a:lstStyle/>
          <a:p>
            <a:pPr marL="0" indent="0">
              <a:spcBef>
                <a:spcPts val="0"/>
              </a:spcBef>
              <a:buNone/>
            </a:pPr>
            <a:r>
              <a:rPr lang="en-GB" sz="2400">
                <a:solidFill>
                  <a:srgbClr val="000000"/>
                </a:solidFill>
                <a:latin typeface="Arial"/>
                <a:ea typeface="Arial"/>
                <a:cs typeface="Arial"/>
                <a:sym typeface="Arial"/>
              </a:rPr>
              <a:t>Key Notions in Alexa Custom Skill</a:t>
            </a:r>
            <a:endParaRPr sz="2133" b="1">
              <a:latin typeface="Arial"/>
              <a:ea typeface="Arial"/>
              <a:cs typeface="Arial"/>
              <a:sym typeface="Arial"/>
            </a:endParaRPr>
          </a:p>
          <a:p>
            <a:pPr marL="609585" indent="-406390">
              <a:spcBef>
                <a:spcPts val="1333"/>
              </a:spcBef>
              <a:buSzPts val="1200"/>
              <a:buFont typeface="Arial"/>
              <a:buChar char="▪"/>
            </a:pPr>
            <a:r>
              <a:rPr lang="en-GB" sz="1600">
                <a:latin typeface="Arial"/>
                <a:ea typeface="Arial"/>
                <a:cs typeface="Arial"/>
                <a:sym typeface="Arial"/>
              </a:rPr>
              <a:t>Invocation Name: Few words for invoking your skill, like  “Alexa” is the default invocation name.</a:t>
            </a:r>
            <a:endParaRPr sz="1600">
              <a:latin typeface="Arial"/>
              <a:ea typeface="Arial"/>
              <a:cs typeface="Arial"/>
              <a:sym typeface="Arial"/>
            </a:endParaRPr>
          </a:p>
          <a:p>
            <a:pPr marL="609585" indent="-406390">
              <a:spcBef>
                <a:spcPts val="0"/>
              </a:spcBef>
              <a:buSzPts val="1200"/>
              <a:buFont typeface="Arial"/>
              <a:buChar char="▪"/>
            </a:pPr>
            <a:r>
              <a:rPr lang="en-GB" sz="1600">
                <a:latin typeface="Arial"/>
                <a:ea typeface="Arial"/>
                <a:cs typeface="Arial"/>
                <a:sym typeface="Arial"/>
              </a:rPr>
              <a:t>Intents: similar to an event, such as “clean room”, “order foods”, etc.</a:t>
            </a:r>
            <a:endParaRPr sz="1600">
              <a:latin typeface="Arial"/>
              <a:ea typeface="Arial"/>
              <a:cs typeface="Arial"/>
              <a:sym typeface="Arial"/>
            </a:endParaRPr>
          </a:p>
          <a:p>
            <a:pPr marL="609585" indent="-406390">
              <a:spcBef>
                <a:spcPts val="0"/>
              </a:spcBef>
              <a:buSzPts val="1200"/>
              <a:buFont typeface="Arial"/>
              <a:buChar char="▪"/>
            </a:pPr>
            <a:r>
              <a:rPr lang="en-GB" sz="1600">
                <a:latin typeface="Arial"/>
                <a:ea typeface="Arial"/>
                <a:cs typeface="Arial"/>
                <a:sym typeface="Arial"/>
              </a:rPr>
              <a:t>Slots: components of an events, for example, in a “order foods” event, user always need to provide “food name”, “room id”, etc, these components are defined as slots in Alexa.</a:t>
            </a:r>
            <a:endParaRPr sz="1600">
              <a:latin typeface="Arial"/>
              <a:ea typeface="Arial"/>
              <a:cs typeface="Arial"/>
              <a:sym typeface="Arial"/>
            </a:endParaRPr>
          </a:p>
          <a:p>
            <a:pPr marL="609585" indent="-406390">
              <a:spcBef>
                <a:spcPts val="0"/>
              </a:spcBef>
              <a:buSzPts val="1200"/>
              <a:buFont typeface="Arial"/>
              <a:buChar char="▪"/>
            </a:pPr>
            <a:r>
              <a:rPr lang="en-GB" sz="1600">
                <a:latin typeface="Arial"/>
                <a:ea typeface="Arial"/>
                <a:cs typeface="Arial"/>
                <a:sym typeface="Arial"/>
              </a:rPr>
              <a:t>Sample Utterance: a developer defined request format for submitting users’ voice commands. Such as, “Alexa, order a small pizza for room 101”, or you can say “Alexa, room 101 needs a small pizza” Not only request, developers also can define how does Alexa respond them. It’s also sample utterance.</a:t>
            </a:r>
            <a:endParaRPr sz="1600">
              <a:latin typeface="Arial"/>
              <a:ea typeface="Arial"/>
              <a:cs typeface="Arial"/>
              <a:sym typeface="Arial"/>
            </a:endParaRPr>
          </a:p>
          <a:p>
            <a:pPr marL="609585" indent="-406390">
              <a:spcBef>
                <a:spcPts val="0"/>
              </a:spcBef>
              <a:buSzPts val="1200"/>
              <a:buFont typeface="Arial"/>
              <a:buChar char="▪"/>
            </a:pPr>
            <a:r>
              <a:rPr lang="en-GB" sz="1600">
                <a:latin typeface="Arial"/>
                <a:ea typeface="Arial"/>
                <a:cs typeface="Arial"/>
                <a:sym typeface="Arial"/>
              </a:rPr>
              <a:t>Endpoint: a platform to handle skill requests, such as AWS Lambda.</a:t>
            </a:r>
            <a:endParaRPr sz="1600"/>
          </a:p>
        </p:txBody>
      </p:sp>
      <p:pic>
        <p:nvPicPr>
          <p:cNvPr id="179" name="Google Shape;179;p23"/>
          <p:cNvPicPr preferRelativeResize="0"/>
          <p:nvPr/>
        </p:nvPicPr>
        <p:blipFill>
          <a:blip r:embed="rId3">
            <a:alphaModFix/>
          </a:blip>
          <a:stretch>
            <a:fillRect/>
          </a:stretch>
        </p:blipFill>
        <p:spPr>
          <a:xfrm>
            <a:off x="6197601" y="1041200"/>
            <a:ext cx="5670881" cy="5613600"/>
          </a:xfrm>
          <a:prstGeom prst="rect">
            <a:avLst/>
          </a:prstGeom>
          <a:noFill/>
          <a:ln>
            <a:noFill/>
          </a:ln>
        </p:spPr>
      </p:pic>
    </p:spTree>
    <p:extLst>
      <p:ext uri="{BB962C8B-B14F-4D97-AF65-F5344CB8AC3E}">
        <p14:creationId xmlns:p14="http://schemas.microsoft.com/office/powerpoint/2010/main" val="7082098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5"/>
          <p:cNvSpPr txBox="1">
            <a:spLocks noGrp="1"/>
          </p:cNvSpPr>
          <p:nvPr>
            <p:ph type="title"/>
          </p:nvPr>
        </p:nvSpPr>
        <p:spPr>
          <a:xfrm>
            <a:off x="1930400" y="0"/>
            <a:ext cx="8229600" cy="838000"/>
          </a:xfrm>
          <a:prstGeom prst="rect">
            <a:avLst/>
          </a:prstGeom>
        </p:spPr>
        <p:txBody>
          <a:bodyPr spcFirstLastPara="1" wrap="square" lIns="122767" tIns="61367" rIns="122767" bIns="61367" anchor="ctr" anchorCtr="0">
            <a:noAutofit/>
          </a:bodyPr>
          <a:lstStyle/>
          <a:p>
            <a:pPr algn="ctr"/>
            <a:r>
              <a:rPr lang="en-GB" sz="3733" dirty="0">
                <a:solidFill>
                  <a:srgbClr val="FF0000"/>
                </a:solidFill>
                <a:latin typeface="Tahoma" pitchFamily="34" charset="0"/>
                <a:ea typeface="MS PGothic" pitchFamily="34" charset="-128"/>
                <a:cs typeface="Tahoma" pitchFamily="34" charset="0"/>
              </a:rPr>
              <a:t>AWS Lambda</a:t>
            </a:r>
            <a:endParaRPr sz="3733" dirty="0">
              <a:solidFill>
                <a:srgbClr val="FF0000"/>
              </a:solidFill>
              <a:latin typeface="Tahoma" pitchFamily="34" charset="0"/>
              <a:ea typeface="MS PGothic" pitchFamily="34" charset="-128"/>
              <a:cs typeface="Tahoma" pitchFamily="34" charset="0"/>
            </a:endParaRPr>
          </a:p>
        </p:txBody>
      </p:sp>
      <p:sp>
        <p:nvSpPr>
          <p:cNvPr id="192" name="Google Shape;192;p25"/>
          <p:cNvSpPr txBox="1">
            <a:spLocks noGrp="1"/>
          </p:cNvSpPr>
          <p:nvPr>
            <p:ph type="body" idx="1"/>
          </p:nvPr>
        </p:nvSpPr>
        <p:spPr>
          <a:xfrm>
            <a:off x="609600" y="1600200"/>
            <a:ext cx="10972800" cy="5075200"/>
          </a:xfrm>
          <a:prstGeom prst="rect">
            <a:avLst/>
          </a:prstGeom>
        </p:spPr>
        <p:txBody>
          <a:bodyPr spcFirstLastPara="1" vert="horz" wrap="square" lIns="121900" tIns="60933" rIns="121900" bIns="60933" rtlCol="0" anchor="t" anchorCtr="0">
            <a:noAutofit/>
          </a:bodyPr>
          <a:lstStyle/>
          <a:p>
            <a:pPr marL="0" indent="0">
              <a:spcBef>
                <a:spcPts val="747"/>
              </a:spcBef>
              <a:buNone/>
            </a:pPr>
            <a:r>
              <a:rPr lang="en-GB" sz="1867" b="1" dirty="0"/>
              <a:t>AWS Lambda </a:t>
            </a:r>
            <a:r>
              <a:rPr lang="en-GB" sz="1867" dirty="0"/>
              <a:t>is an event-driven, serverless computing platform provided by Amazon as a part of the Amazon Web S</a:t>
            </a:r>
            <a:r>
              <a:rPr lang="en-GB" sz="1867" dirty="0">
                <a:uFill>
                  <a:noFill/>
                </a:uFill>
                <a:hlinkClick r:id="rId3"/>
              </a:rPr>
              <a:t>ervices</a:t>
            </a:r>
            <a:r>
              <a:rPr lang="en-GB" sz="1867" dirty="0"/>
              <a:t>. It is a computing service that runs code in response to events and automatically manages the computing resources required by that code.</a:t>
            </a:r>
            <a:endParaRPr sz="1867" dirty="0"/>
          </a:p>
          <a:p>
            <a:pPr marL="0" indent="0">
              <a:spcBef>
                <a:spcPts val="1333"/>
              </a:spcBef>
              <a:buNone/>
            </a:pPr>
            <a:r>
              <a:rPr lang="en-GB" sz="1867" dirty="0"/>
              <a:t>Two features:</a:t>
            </a:r>
            <a:endParaRPr sz="1867" dirty="0"/>
          </a:p>
          <a:p>
            <a:pPr marL="609585" indent="-423323">
              <a:spcBef>
                <a:spcPts val="1333"/>
              </a:spcBef>
              <a:buClr>
                <a:schemeClr val="accent2"/>
              </a:buClr>
              <a:buSzPts val="1400"/>
              <a:buAutoNum type="arabicPeriod"/>
            </a:pPr>
            <a:r>
              <a:rPr lang="en-GB" sz="1867" dirty="0"/>
              <a:t>Event-driven: the flow of program is determined by events such as user’s action, in our case, user’s action is their voice input</a:t>
            </a:r>
            <a:endParaRPr sz="1867" dirty="0"/>
          </a:p>
          <a:p>
            <a:pPr marL="609585" indent="-423323">
              <a:spcBef>
                <a:spcPts val="1333"/>
              </a:spcBef>
              <a:buClr>
                <a:schemeClr val="accent2"/>
              </a:buClr>
              <a:buSzPts val="1400"/>
              <a:buAutoNum type="arabicPeriod"/>
            </a:pPr>
            <a:r>
              <a:rPr lang="en-GB" sz="1867" dirty="0"/>
              <a:t>Serverless computing: it does not need a server. It means servers are managed by cloud provider like AWS, Azure, </a:t>
            </a:r>
            <a:r>
              <a:rPr lang="en-GB" sz="1867" dirty="0" err="1"/>
              <a:t>AliCloud</a:t>
            </a:r>
            <a:r>
              <a:rPr lang="en-GB" sz="1867" dirty="0"/>
              <a:t>, etc. Developers don’t need to manage the server by themselves and resources are dynamically allocated by cloud provider.</a:t>
            </a:r>
            <a:endParaRPr sz="1867" dirty="0"/>
          </a:p>
          <a:p>
            <a:pPr marL="1219170" lvl="1" indent="-423323">
              <a:spcBef>
                <a:spcPts val="1333"/>
              </a:spcBef>
              <a:buClr>
                <a:schemeClr val="hlink"/>
              </a:buClr>
              <a:buSzPts val="1400"/>
              <a:buAutoNum type="alphaLcPeriod"/>
            </a:pPr>
            <a:r>
              <a:rPr lang="en-GB" sz="1867" dirty="0"/>
              <a:t>Servers are short-lived and get created on-demand.</a:t>
            </a:r>
            <a:endParaRPr sz="1867" dirty="0"/>
          </a:p>
          <a:p>
            <a:pPr marL="1219170" lvl="1" indent="-423323">
              <a:spcBef>
                <a:spcPts val="1333"/>
              </a:spcBef>
              <a:spcAft>
                <a:spcPts val="1333"/>
              </a:spcAft>
              <a:buClr>
                <a:schemeClr val="hlink"/>
              </a:buClr>
              <a:buSzPts val="1400"/>
              <a:buAutoNum type="alphaLcPeriod"/>
            </a:pPr>
            <a:r>
              <a:rPr lang="en-GB" sz="1867" dirty="0"/>
              <a:t>AWS uses it to consolidate idle physical resources.</a:t>
            </a:r>
            <a:endParaRPr sz="1867" dirty="0"/>
          </a:p>
        </p:txBody>
      </p:sp>
    </p:spTree>
    <p:extLst>
      <p:ext uri="{BB962C8B-B14F-4D97-AF65-F5344CB8AC3E}">
        <p14:creationId xmlns:p14="http://schemas.microsoft.com/office/powerpoint/2010/main" val="8660010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6"/>
          <p:cNvSpPr txBox="1">
            <a:spLocks noGrp="1"/>
          </p:cNvSpPr>
          <p:nvPr>
            <p:ph type="title"/>
          </p:nvPr>
        </p:nvSpPr>
        <p:spPr>
          <a:xfrm>
            <a:off x="1930400" y="0"/>
            <a:ext cx="8229600" cy="838000"/>
          </a:xfrm>
          <a:prstGeom prst="rect">
            <a:avLst/>
          </a:prstGeom>
        </p:spPr>
        <p:txBody>
          <a:bodyPr spcFirstLastPara="1" wrap="square" lIns="122767" tIns="61367" rIns="122767" bIns="61367" anchor="ctr" anchorCtr="0">
            <a:noAutofit/>
          </a:bodyPr>
          <a:lstStyle/>
          <a:p>
            <a:pPr algn="ctr"/>
            <a:r>
              <a:rPr lang="en-GB" sz="3733" dirty="0">
                <a:solidFill>
                  <a:srgbClr val="FF0000"/>
                </a:solidFill>
                <a:latin typeface="Tahoma" pitchFamily="34" charset="0"/>
                <a:ea typeface="MS PGothic" pitchFamily="34" charset="-128"/>
                <a:cs typeface="Tahoma" pitchFamily="34" charset="0"/>
              </a:rPr>
              <a:t>AWS Lambda(2/2)</a:t>
            </a:r>
            <a:endParaRPr sz="3733" dirty="0">
              <a:solidFill>
                <a:srgbClr val="FF0000"/>
              </a:solidFill>
              <a:latin typeface="Tahoma" pitchFamily="34" charset="0"/>
              <a:ea typeface="MS PGothic" pitchFamily="34" charset="-128"/>
              <a:cs typeface="Tahoma" pitchFamily="34" charset="0"/>
            </a:endParaRPr>
          </a:p>
        </p:txBody>
      </p:sp>
      <p:pic>
        <p:nvPicPr>
          <p:cNvPr id="198" name="Google Shape;198;p26"/>
          <p:cNvPicPr preferRelativeResize="0"/>
          <p:nvPr/>
        </p:nvPicPr>
        <p:blipFill>
          <a:blip r:embed="rId3">
            <a:alphaModFix/>
          </a:blip>
          <a:stretch>
            <a:fillRect/>
          </a:stretch>
        </p:blipFill>
        <p:spPr>
          <a:xfrm>
            <a:off x="4632667" y="1215268"/>
            <a:ext cx="7349299" cy="3288867"/>
          </a:xfrm>
          <a:prstGeom prst="rect">
            <a:avLst/>
          </a:prstGeom>
          <a:noFill/>
          <a:ln>
            <a:noFill/>
          </a:ln>
        </p:spPr>
      </p:pic>
      <p:pic>
        <p:nvPicPr>
          <p:cNvPr id="199" name="Google Shape;199;p26"/>
          <p:cNvPicPr preferRelativeResize="0"/>
          <p:nvPr/>
        </p:nvPicPr>
        <p:blipFill>
          <a:blip r:embed="rId4">
            <a:alphaModFix/>
          </a:blip>
          <a:stretch>
            <a:fillRect/>
          </a:stretch>
        </p:blipFill>
        <p:spPr>
          <a:xfrm>
            <a:off x="141167" y="2685795"/>
            <a:ext cx="8164333" cy="4074501"/>
          </a:xfrm>
          <a:prstGeom prst="rect">
            <a:avLst/>
          </a:prstGeom>
          <a:noFill/>
          <a:ln>
            <a:noFill/>
          </a:ln>
        </p:spPr>
      </p:pic>
      <p:sp>
        <p:nvSpPr>
          <p:cNvPr id="200" name="Google Shape;200;p26"/>
          <p:cNvSpPr txBox="1"/>
          <p:nvPr/>
        </p:nvSpPr>
        <p:spPr>
          <a:xfrm>
            <a:off x="2681733" y="1457900"/>
            <a:ext cx="2030000" cy="608000"/>
          </a:xfrm>
          <a:prstGeom prst="rect">
            <a:avLst/>
          </a:prstGeom>
          <a:noFill/>
          <a:ln>
            <a:noFill/>
          </a:ln>
        </p:spPr>
        <p:txBody>
          <a:bodyPr spcFirstLastPara="1" wrap="square" lIns="121900" tIns="121900" rIns="121900" bIns="121900" anchor="t" anchorCtr="0">
            <a:noAutofit/>
          </a:bodyPr>
          <a:lstStyle/>
          <a:p>
            <a:r>
              <a:rPr lang="en-GB" sz="2400" b="1" i="1">
                <a:solidFill>
                  <a:schemeClr val="accent2"/>
                </a:solidFill>
              </a:rPr>
              <a:t>Schema Design</a:t>
            </a:r>
            <a:endParaRPr sz="2400" b="1" i="1">
              <a:solidFill>
                <a:schemeClr val="accent2"/>
              </a:solidFill>
            </a:endParaRPr>
          </a:p>
        </p:txBody>
      </p:sp>
      <p:sp>
        <p:nvSpPr>
          <p:cNvPr id="201" name="Google Shape;201;p26"/>
          <p:cNvSpPr txBox="1"/>
          <p:nvPr/>
        </p:nvSpPr>
        <p:spPr>
          <a:xfrm>
            <a:off x="141167" y="2008500"/>
            <a:ext cx="2030000" cy="608000"/>
          </a:xfrm>
          <a:prstGeom prst="rect">
            <a:avLst/>
          </a:prstGeom>
          <a:noFill/>
          <a:ln>
            <a:noFill/>
          </a:ln>
        </p:spPr>
        <p:txBody>
          <a:bodyPr spcFirstLastPara="1" wrap="square" lIns="121900" tIns="121900" rIns="121900" bIns="121900" anchor="t" anchorCtr="0">
            <a:noAutofit/>
          </a:bodyPr>
          <a:lstStyle/>
          <a:p>
            <a:r>
              <a:rPr lang="en-GB" sz="2400" b="1" i="1">
                <a:solidFill>
                  <a:schemeClr val="accent2"/>
                </a:solidFill>
              </a:rPr>
              <a:t>Function Code</a:t>
            </a:r>
            <a:endParaRPr sz="2400" b="1" i="1">
              <a:solidFill>
                <a:schemeClr val="accent2"/>
              </a:solidFill>
            </a:endParaRPr>
          </a:p>
        </p:txBody>
      </p:sp>
    </p:spTree>
    <p:extLst>
      <p:ext uri="{BB962C8B-B14F-4D97-AF65-F5344CB8AC3E}">
        <p14:creationId xmlns:p14="http://schemas.microsoft.com/office/powerpoint/2010/main" val="41575604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7"/>
          <p:cNvSpPr txBox="1">
            <a:spLocks noGrp="1"/>
          </p:cNvSpPr>
          <p:nvPr>
            <p:ph type="title"/>
          </p:nvPr>
        </p:nvSpPr>
        <p:spPr>
          <a:xfrm>
            <a:off x="1930400" y="0"/>
            <a:ext cx="8229600" cy="838000"/>
          </a:xfrm>
          <a:prstGeom prst="rect">
            <a:avLst/>
          </a:prstGeom>
        </p:spPr>
        <p:txBody>
          <a:bodyPr spcFirstLastPara="1" wrap="square" lIns="122767" tIns="61367" rIns="122767" bIns="61367" anchor="ctr" anchorCtr="0">
            <a:noAutofit/>
          </a:bodyPr>
          <a:lstStyle/>
          <a:p>
            <a:pPr algn="ctr"/>
            <a:r>
              <a:rPr lang="en-GB" sz="3733" dirty="0">
                <a:solidFill>
                  <a:srgbClr val="FF0000"/>
                </a:solidFill>
                <a:latin typeface="Tahoma" pitchFamily="34" charset="0"/>
                <a:ea typeface="MS PGothic" pitchFamily="34" charset="-128"/>
                <a:cs typeface="Tahoma" pitchFamily="34" charset="0"/>
              </a:rPr>
              <a:t>MQTT</a:t>
            </a:r>
            <a:endParaRPr sz="3733" dirty="0">
              <a:solidFill>
                <a:srgbClr val="FF0000"/>
              </a:solidFill>
              <a:latin typeface="Tahoma" pitchFamily="34" charset="0"/>
              <a:ea typeface="MS PGothic" pitchFamily="34" charset="-128"/>
              <a:cs typeface="Tahoma" pitchFamily="34" charset="0"/>
            </a:endParaRPr>
          </a:p>
        </p:txBody>
      </p:sp>
      <p:pic>
        <p:nvPicPr>
          <p:cNvPr id="208" name="Google Shape;208;p27"/>
          <p:cNvPicPr preferRelativeResize="0"/>
          <p:nvPr/>
        </p:nvPicPr>
        <p:blipFill>
          <a:blip r:embed="rId3">
            <a:alphaModFix/>
          </a:blip>
          <a:stretch>
            <a:fillRect/>
          </a:stretch>
        </p:blipFill>
        <p:spPr>
          <a:xfrm>
            <a:off x="5262880" y="1479780"/>
            <a:ext cx="7099101" cy="3898439"/>
          </a:xfrm>
          <a:prstGeom prst="rect">
            <a:avLst/>
          </a:prstGeom>
          <a:noFill/>
          <a:ln>
            <a:noFill/>
          </a:ln>
        </p:spPr>
      </p:pic>
      <p:sp>
        <p:nvSpPr>
          <p:cNvPr id="207" name="Google Shape;207;p27"/>
          <p:cNvSpPr txBox="1">
            <a:spLocks noGrp="1"/>
          </p:cNvSpPr>
          <p:nvPr>
            <p:ph type="body" idx="1"/>
          </p:nvPr>
        </p:nvSpPr>
        <p:spPr>
          <a:xfrm>
            <a:off x="609600" y="1600200"/>
            <a:ext cx="5384800" cy="4526000"/>
          </a:xfrm>
          <a:prstGeom prst="rect">
            <a:avLst/>
          </a:prstGeom>
        </p:spPr>
        <p:txBody>
          <a:bodyPr spcFirstLastPara="1" vert="horz" wrap="square" lIns="121900" tIns="60933" rIns="121900" bIns="60933" rtlCol="0" anchor="t" anchorCtr="0">
            <a:noAutofit/>
          </a:bodyPr>
          <a:lstStyle/>
          <a:p>
            <a:pPr marL="0" indent="0">
              <a:spcBef>
                <a:spcPts val="747"/>
              </a:spcBef>
              <a:buNone/>
            </a:pPr>
            <a:r>
              <a:rPr lang="en-GB" sz="1867" b="1" dirty="0"/>
              <a:t>MQTT </a:t>
            </a:r>
            <a:r>
              <a:rPr lang="en-GB" sz="1867" dirty="0"/>
              <a:t>is a lightweight publish/subscribe message transportation protocol that works on top of TCP/IP protocol.</a:t>
            </a:r>
            <a:endParaRPr sz="1867" dirty="0"/>
          </a:p>
          <a:p>
            <a:pPr marL="0" indent="0">
              <a:spcBef>
                <a:spcPts val="747"/>
              </a:spcBef>
              <a:buNone/>
            </a:pPr>
            <a:endParaRPr sz="1867" dirty="0"/>
          </a:p>
          <a:p>
            <a:pPr marL="0" indent="0">
              <a:spcBef>
                <a:spcPts val="747"/>
              </a:spcBef>
              <a:buNone/>
            </a:pPr>
            <a:r>
              <a:rPr lang="en-GB" sz="1867" dirty="0"/>
              <a:t>Roles in MQTT system:</a:t>
            </a:r>
            <a:endParaRPr sz="1867" dirty="0"/>
          </a:p>
          <a:p>
            <a:pPr marL="609585" indent="-423323">
              <a:spcBef>
                <a:spcPts val="747"/>
              </a:spcBef>
              <a:buClr>
                <a:schemeClr val="accent2"/>
              </a:buClr>
              <a:buSzPts val="1400"/>
              <a:buAutoNum type="arabicPeriod"/>
            </a:pPr>
            <a:r>
              <a:rPr lang="en-GB" sz="1867" dirty="0"/>
              <a:t>MQTT clients: publishers or subscribers</a:t>
            </a:r>
            <a:endParaRPr sz="1867" dirty="0"/>
          </a:p>
          <a:p>
            <a:pPr marL="609585" indent="-423323">
              <a:spcBef>
                <a:spcPts val="0"/>
              </a:spcBef>
              <a:buClr>
                <a:schemeClr val="accent2"/>
              </a:buClr>
              <a:buSzPts val="1400"/>
              <a:buAutoNum type="arabicPeriod"/>
            </a:pPr>
            <a:r>
              <a:rPr lang="en-GB" sz="1867" dirty="0"/>
              <a:t>MQTT server(broker): can run on MQTT online server or your own server. There is a </a:t>
            </a:r>
            <a:r>
              <a:rPr lang="en-GB" sz="1867" b="1" dirty="0">
                <a:solidFill>
                  <a:srgbClr val="FF0000"/>
                </a:solidFill>
              </a:rPr>
              <a:t>Topic Filter</a:t>
            </a:r>
            <a:r>
              <a:rPr lang="en-GB" sz="1867" dirty="0"/>
              <a:t> in the broker to map messages received from publishers to subscribers.</a:t>
            </a:r>
            <a:endParaRPr sz="1867" dirty="0"/>
          </a:p>
        </p:txBody>
      </p:sp>
    </p:spTree>
    <p:extLst>
      <p:ext uri="{BB962C8B-B14F-4D97-AF65-F5344CB8AC3E}">
        <p14:creationId xmlns:p14="http://schemas.microsoft.com/office/powerpoint/2010/main" val="13899768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8"/>
          <p:cNvSpPr txBox="1">
            <a:spLocks noGrp="1"/>
          </p:cNvSpPr>
          <p:nvPr>
            <p:ph type="title"/>
          </p:nvPr>
        </p:nvSpPr>
        <p:spPr>
          <a:xfrm>
            <a:off x="1930400" y="0"/>
            <a:ext cx="8229600" cy="838000"/>
          </a:xfrm>
          <a:prstGeom prst="rect">
            <a:avLst/>
          </a:prstGeom>
        </p:spPr>
        <p:txBody>
          <a:bodyPr spcFirstLastPara="1" wrap="square" lIns="122767" tIns="61367" rIns="122767" bIns="61367" anchor="ctr" anchorCtr="0">
            <a:noAutofit/>
          </a:bodyPr>
          <a:lstStyle/>
          <a:p>
            <a:pPr algn="ctr"/>
            <a:r>
              <a:rPr lang="en-GB" sz="3733" dirty="0">
                <a:solidFill>
                  <a:srgbClr val="FF0000"/>
                </a:solidFill>
                <a:latin typeface="Tahoma" pitchFamily="34" charset="0"/>
                <a:ea typeface="MS PGothic" pitchFamily="34" charset="-128"/>
                <a:cs typeface="Tahoma" pitchFamily="34" charset="0"/>
              </a:rPr>
              <a:t>MQTT(2/2)</a:t>
            </a:r>
            <a:endParaRPr sz="3733" dirty="0">
              <a:solidFill>
                <a:srgbClr val="FF0000"/>
              </a:solidFill>
              <a:latin typeface="Tahoma" pitchFamily="34" charset="0"/>
              <a:ea typeface="MS PGothic" pitchFamily="34" charset="-128"/>
              <a:cs typeface="Tahoma" pitchFamily="34" charset="0"/>
            </a:endParaRPr>
          </a:p>
        </p:txBody>
      </p:sp>
      <p:pic>
        <p:nvPicPr>
          <p:cNvPr id="215" name="Google Shape;215;p28"/>
          <p:cNvPicPr preferRelativeResize="0"/>
          <p:nvPr/>
        </p:nvPicPr>
        <p:blipFill>
          <a:blip r:embed="rId3">
            <a:alphaModFix/>
          </a:blip>
          <a:stretch>
            <a:fillRect/>
          </a:stretch>
        </p:blipFill>
        <p:spPr>
          <a:xfrm>
            <a:off x="2671200" y="1074234"/>
            <a:ext cx="9259811" cy="5613596"/>
          </a:xfrm>
          <a:prstGeom prst="rect">
            <a:avLst/>
          </a:prstGeom>
          <a:noFill/>
          <a:ln>
            <a:noFill/>
          </a:ln>
        </p:spPr>
      </p:pic>
      <p:sp>
        <p:nvSpPr>
          <p:cNvPr id="216" name="Google Shape;216;p28"/>
          <p:cNvSpPr txBox="1"/>
          <p:nvPr/>
        </p:nvSpPr>
        <p:spPr>
          <a:xfrm>
            <a:off x="206433" y="3010433"/>
            <a:ext cx="2323200" cy="1741200"/>
          </a:xfrm>
          <a:prstGeom prst="rect">
            <a:avLst/>
          </a:prstGeom>
          <a:noFill/>
          <a:ln>
            <a:noFill/>
          </a:ln>
        </p:spPr>
        <p:txBody>
          <a:bodyPr spcFirstLastPara="1" wrap="square" lIns="121900" tIns="121900" rIns="121900" bIns="121900" anchor="t" anchorCtr="0">
            <a:noAutofit/>
          </a:bodyPr>
          <a:lstStyle/>
          <a:p>
            <a:r>
              <a:rPr lang="en-GB" sz="2400"/>
              <a:t>MQTT Python API:</a:t>
            </a:r>
            <a:endParaRPr sz="2400"/>
          </a:p>
          <a:p>
            <a:r>
              <a:rPr lang="en-GB" sz="2400"/>
              <a:t>paho-mqtt</a:t>
            </a:r>
            <a:endParaRPr sz="2400"/>
          </a:p>
          <a:p>
            <a:endParaRPr sz="2400"/>
          </a:p>
          <a:p>
            <a:r>
              <a:rPr lang="en-GB" sz="2400"/>
              <a:t>A piece of insecure sample code:</a:t>
            </a:r>
            <a:endParaRPr sz="2400"/>
          </a:p>
        </p:txBody>
      </p:sp>
    </p:spTree>
    <p:extLst>
      <p:ext uri="{BB962C8B-B14F-4D97-AF65-F5344CB8AC3E}">
        <p14:creationId xmlns:p14="http://schemas.microsoft.com/office/powerpoint/2010/main" val="6802369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9"/>
          <p:cNvSpPr txBox="1">
            <a:spLocks noGrp="1"/>
          </p:cNvSpPr>
          <p:nvPr>
            <p:ph type="title"/>
          </p:nvPr>
        </p:nvSpPr>
        <p:spPr>
          <a:xfrm>
            <a:off x="1930400" y="0"/>
            <a:ext cx="8229600" cy="838000"/>
          </a:xfrm>
          <a:prstGeom prst="rect">
            <a:avLst/>
          </a:prstGeom>
        </p:spPr>
        <p:txBody>
          <a:bodyPr spcFirstLastPara="1" wrap="square" lIns="122767" tIns="61367" rIns="122767" bIns="61367" anchor="ctr" anchorCtr="0">
            <a:noAutofit/>
          </a:bodyPr>
          <a:lstStyle/>
          <a:p>
            <a:pPr algn="ctr"/>
            <a:r>
              <a:rPr lang="en-GB" sz="3733" dirty="0">
                <a:solidFill>
                  <a:srgbClr val="FF0000"/>
                </a:solidFill>
                <a:latin typeface="Tahoma" pitchFamily="34" charset="0"/>
                <a:ea typeface="MS PGothic" pitchFamily="34" charset="-128"/>
                <a:cs typeface="Tahoma" pitchFamily="34" charset="0"/>
              </a:rPr>
              <a:t>Flask</a:t>
            </a:r>
            <a:endParaRPr sz="3733" dirty="0">
              <a:solidFill>
                <a:srgbClr val="FF0000"/>
              </a:solidFill>
              <a:latin typeface="Tahoma" pitchFamily="34" charset="0"/>
              <a:ea typeface="MS PGothic" pitchFamily="34" charset="-128"/>
              <a:cs typeface="Tahoma" pitchFamily="34" charset="0"/>
            </a:endParaRPr>
          </a:p>
        </p:txBody>
      </p:sp>
      <p:sp>
        <p:nvSpPr>
          <p:cNvPr id="222" name="Google Shape;222;p29"/>
          <p:cNvSpPr txBox="1"/>
          <p:nvPr/>
        </p:nvSpPr>
        <p:spPr>
          <a:xfrm>
            <a:off x="609600" y="1166000"/>
            <a:ext cx="10972800" cy="4526000"/>
          </a:xfrm>
          <a:prstGeom prst="rect">
            <a:avLst/>
          </a:prstGeom>
          <a:noFill/>
          <a:ln>
            <a:noFill/>
          </a:ln>
        </p:spPr>
        <p:txBody>
          <a:bodyPr spcFirstLastPara="1" wrap="square" lIns="121900" tIns="60933" rIns="121900" bIns="60933" anchor="t" anchorCtr="0">
            <a:noAutofit/>
          </a:bodyPr>
          <a:lstStyle/>
          <a:p>
            <a:pPr>
              <a:spcBef>
                <a:spcPts val="747"/>
              </a:spcBef>
            </a:pPr>
            <a:r>
              <a:rPr lang="en-GB" sz="3200" dirty="0">
                <a:solidFill>
                  <a:srgbClr val="000000"/>
                </a:solidFill>
                <a:latin typeface="Tahoma"/>
                <a:ea typeface="Tahoma"/>
                <a:cs typeface="Tahoma"/>
                <a:sym typeface="Tahoma"/>
              </a:rPr>
              <a:t>A</a:t>
            </a:r>
            <a:r>
              <a:rPr lang="en-GB" sz="2667" dirty="0">
                <a:solidFill>
                  <a:srgbClr val="000000"/>
                </a:solidFill>
                <a:latin typeface="Tahoma"/>
                <a:ea typeface="Tahoma"/>
                <a:cs typeface="Tahoma"/>
                <a:sym typeface="Tahoma"/>
              </a:rPr>
              <a:t> popular Python web framework; in other words, it’s a third-party Python library for developing web applications.</a:t>
            </a:r>
            <a:endParaRPr sz="2667" dirty="0">
              <a:solidFill>
                <a:srgbClr val="000000"/>
              </a:solidFill>
              <a:latin typeface="Tahoma"/>
              <a:ea typeface="Tahoma"/>
              <a:cs typeface="Tahoma"/>
              <a:sym typeface="Tahoma"/>
            </a:endParaRPr>
          </a:p>
          <a:p>
            <a:pPr>
              <a:spcBef>
                <a:spcPts val="747"/>
              </a:spcBef>
            </a:pPr>
            <a:r>
              <a:rPr lang="en-GB" sz="2400" dirty="0">
                <a:solidFill>
                  <a:srgbClr val="000000"/>
                </a:solidFill>
                <a:latin typeface="Tahoma"/>
                <a:ea typeface="Tahoma"/>
                <a:cs typeface="Tahoma"/>
                <a:sym typeface="Tahoma"/>
              </a:rPr>
              <a:t>Assuming your URL is: </a:t>
            </a:r>
            <a:r>
              <a:rPr lang="en-GB" sz="2400" dirty="0">
                <a:latin typeface="Tahoma"/>
                <a:ea typeface="Tahoma"/>
                <a:cs typeface="Tahoma"/>
                <a:sym typeface="Tahoma"/>
              </a:rPr>
              <a:t>http://129.11.22.33:5000/customer_order</a:t>
            </a:r>
            <a:endParaRPr sz="2400" dirty="0">
              <a:solidFill>
                <a:srgbClr val="000000"/>
              </a:solidFill>
              <a:latin typeface="Tahoma"/>
              <a:ea typeface="Tahoma"/>
              <a:cs typeface="Tahoma"/>
              <a:sym typeface="Tahoma"/>
            </a:endParaRPr>
          </a:p>
          <a:p>
            <a:pPr>
              <a:spcBef>
                <a:spcPts val="747"/>
              </a:spcBef>
            </a:pPr>
            <a:r>
              <a:rPr lang="en-GB" sz="2400" dirty="0">
                <a:solidFill>
                  <a:srgbClr val="000000"/>
                </a:solidFill>
                <a:latin typeface="Tahoma"/>
                <a:ea typeface="Tahoma"/>
                <a:cs typeface="Tahoma"/>
                <a:sym typeface="Tahoma"/>
              </a:rPr>
              <a:t>And you send a json object to the server using the POST method.</a:t>
            </a:r>
            <a:endParaRPr sz="2400" dirty="0">
              <a:solidFill>
                <a:srgbClr val="000000"/>
              </a:solidFill>
              <a:latin typeface="Tahoma"/>
              <a:ea typeface="Tahoma"/>
              <a:cs typeface="Tahoma"/>
              <a:sym typeface="Tahoma"/>
            </a:endParaRPr>
          </a:p>
          <a:p>
            <a:pPr>
              <a:spcBef>
                <a:spcPts val="747"/>
              </a:spcBef>
            </a:pPr>
            <a:r>
              <a:rPr lang="en-GB" sz="2400" dirty="0">
                <a:solidFill>
                  <a:srgbClr val="000000"/>
                </a:solidFill>
                <a:latin typeface="Tahoma"/>
                <a:ea typeface="Tahoma"/>
                <a:cs typeface="Tahoma"/>
                <a:sym typeface="Tahoma"/>
              </a:rPr>
              <a:t>What does flask do?</a:t>
            </a:r>
            <a:endParaRPr sz="2400" dirty="0">
              <a:solidFill>
                <a:srgbClr val="000000"/>
              </a:solidFill>
              <a:latin typeface="Tahoma"/>
              <a:ea typeface="Tahoma"/>
              <a:cs typeface="Tahoma"/>
              <a:sym typeface="Tahoma"/>
            </a:endParaRPr>
          </a:p>
        </p:txBody>
      </p:sp>
      <p:pic>
        <p:nvPicPr>
          <p:cNvPr id="223" name="Google Shape;223;p29"/>
          <p:cNvPicPr preferRelativeResize="0"/>
          <p:nvPr/>
        </p:nvPicPr>
        <p:blipFill>
          <a:blip r:embed="rId3">
            <a:alphaModFix/>
          </a:blip>
          <a:stretch>
            <a:fillRect/>
          </a:stretch>
        </p:blipFill>
        <p:spPr>
          <a:xfrm>
            <a:off x="609600" y="3515831"/>
            <a:ext cx="10043867" cy="2845967"/>
          </a:xfrm>
          <a:prstGeom prst="rect">
            <a:avLst/>
          </a:prstGeom>
          <a:noFill/>
          <a:ln>
            <a:noFill/>
          </a:ln>
        </p:spPr>
      </p:pic>
    </p:spTree>
    <p:extLst>
      <p:ext uri="{BB962C8B-B14F-4D97-AF65-F5344CB8AC3E}">
        <p14:creationId xmlns:p14="http://schemas.microsoft.com/office/powerpoint/2010/main" val="30442506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0"/>
          <p:cNvSpPr txBox="1">
            <a:spLocks noGrp="1"/>
          </p:cNvSpPr>
          <p:nvPr>
            <p:ph type="title"/>
          </p:nvPr>
        </p:nvSpPr>
        <p:spPr>
          <a:xfrm>
            <a:off x="1930400" y="0"/>
            <a:ext cx="8229600" cy="838000"/>
          </a:xfrm>
          <a:prstGeom prst="rect">
            <a:avLst/>
          </a:prstGeom>
        </p:spPr>
        <p:txBody>
          <a:bodyPr spcFirstLastPara="1" wrap="square" lIns="122767" tIns="61367" rIns="122767" bIns="61367" anchor="ctr" anchorCtr="0">
            <a:noAutofit/>
          </a:bodyPr>
          <a:lstStyle/>
          <a:p>
            <a:pPr algn="ctr"/>
            <a:r>
              <a:rPr lang="en-GB" sz="3733" dirty="0">
                <a:solidFill>
                  <a:srgbClr val="FF0000"/>
                </a:solidFill>
                <a:latin typeface="Tahoma" pitchFamily="34" charset="0"/>
                <a:ea typeface="MS PGothic" pitchFamily="34" charset="-128"/>
                <a:cs typeface="Tahoma" pitchFamily="34" charset="0"/>
              </a:rPr>
              <a:t>DynamoDB</a:t>
            </a:r>
            <a:endParaRPr sz="3733" dirty="0">
              <a:solidFill>
                <a:srgbClr val="FF0000"/>
              </a:solidFill>
              <a:latin typeface="Tahoma" pitchFamily="34" charset="0"/>
              <a:ea typeface="MS PGothic" pitchFamily="34" charset="-128"/>
              <a:cs typeface="Tahoma" pitchFamily="34" charset="0"/>
            </a:endParaRPr>
          </a:p>
        </p:txBody>
      </p:sp>
      <p:sp>
        <p:nvSpPr>
          <p:cNvPr id="229" name="Google Shape;229;p30"/>
          <p:cNvSpPr txBox="1">
            <a:spLocks noGrp="1"/>
          </p:cNvSpPr>
          <p:nvPr>
            <p:ph type="body" idx="1"/>
          </p:nvPr>
        </p:nvSpPr>
        <p:spPr>
          <a:xfrm>
            <a:off x="609600" y="1600200"/>
            <a:ext cx="10972800" cy="916000"/>
          </a:xfrm>
          <a:prstGeom prst="rect">
            <a:avLst/>
          </a:prstGeom>
        </p:spPr>
        <p:txBody>
          <a:bodyPr spcFirstLastPara="1" vert="horz" wrap="square" lIns="121900" tIns="60933" rIns="121900" bIns="60933" rtlCol="0" anchor="t" anchorCtr="0">
            <a:noAutofit/>
          </a:bodyPr>
          <a:lstStyle/>
          <a:p>
            <a:pPr marL="0" indent="0">
              <a:spcBef>
                <a:spcPts val="747"/>
              </a:spcBef>
              <a:buNone/>
            </a:pPr>
            <a:r>
              <a:rPr lang="en-GB" sz="1867" b="1">
                <a:solidFill>
                  <a:srgbClr val="232F3E"/>
                </a:solidFill>
                <a:latin typeface="Arial"/>
                <a:ea typeface="Arial"/>
                <a:cs typeface="Arial"/>
                <a:sym typeface="Arial"/>
              </a:rPr>
              <a:t>Amazon DynamoDB</a:t>
            </a:r>
            <a:r>
              <a:rPr lang="en-GB" sz="1867">
                <a:solidFill>
                  <a:srgbClr val="232F3E"/>
                </a:solidFill>
                <a:latin typeface="Arial"/>
                <a:ea typeface="Arial"/>
                <a:cs typeface="Arial"/>
                <a:sym typeface="Arial"/>
              </a:rPr>
              <a:t> is a key-value and document NoSQL database that delivers single-digit millisecond performance at any scale.</a:t>
            </a:r>
            <a:endParaRPr sz="1867"/>
          </a:p>
        </p:txBody>
      </p:sp>
      <p:pic>
        <p:nvPicPr>
          <p:cNvPr id="230" name="Google Shape;230;p30"/>
          <p:cNvPicPr preferRelativeResize="0"/>
          <p:nvPr/>
        </p:nvPicPr>
        <p:blipFill>
          <a:blip r:embed="rId3">
            <a:alphaModFix/>
          </a:blip>
          <a:stretch>
            <a:fillRect/>
          </a:stretch>
        </p:blipFill>
        <p:spPr>
          <a:xfrm>
            <a:off x="755334" y="2516200"/>
            <a:ext cx="8229599" cy="4176637"/>
          </a:xfrm>
          <a:prstGeom prst="rect">
            <a:avLst/>
          </a:prstGeom>
          <a:noFill/>
          <a:ln>
            <a:noFill/>
          </a:ln>
        </p:spPr>
      </p:pic>
    </p:spTree>
    <p:extLst>
      <p:ext uri="{BB962C8B-B14F-4D97-AF65-F5344CB8AC3E}">
        <p14:creationId xmlns:p14="http://schemas.microsoft.com/office/powerpoint/2010/main" val="3945747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1BED2-4E3E-43C8-BC49-7EEC9505EDCA}"/>
              </a:ext>
            </a:extLst>
          </p:cNvPr>
          <p:cNvSpPr>
            <a:spLocks noGrp="1"/>
          </p:cNvSpPr>
          <p:nvPr>
            <p:ph idx="1"/>
          </p:nvPr>
        </p:nvSpPr>
        <p:spPr>
          <a:xfrm>
            <a:off x="440047" y="1405042"/>
            <a:ext cx="11386958" cy="5003346"/>
          </a:xfrm>
        </p:spPr>
        <p:txBody>
          <a:bodyPr>
            <a:normAutofit fontScale="85000" lnSpcReduction="10000"/>
          </a:bodyPr>
          <a:lstStyle/>
          <a:p>
            <a:r>
              <a:rPr lang="en-US" dirty="0"/>
              <a:t>Provides significantly reduced power consumption and cost while still maintaining the range of traditional Bluetooth (100 meters/300 ft)</a:t>
            </a:r>
          </a:p>
          <a:p>
            <a:r>
              <a:rPr lang="en-US" dirty="0"/>
              <a:t>Uses the same 2.4 GHz spectrum as the classic Bluetooth but uses different channels</a:t>
            </a:r>
          </a:p>
          <a:p>
            <a:r>
              <a:rPr lang="en-US" dirty="0"/>
              <a:t>0.27 to 1.37 </a:t>
            </a:r>
            <a:r>
              <a:rPr lang="en-US" dirty="0" err="1"/>
              <a:t>Mbits</a:t>
            </a:r>
            <a:r>
              <a:rPr lang="en-US" dirty="0"/>
              <a:t>/sec throughput</a:t>
            </a:r>
          </a:p>
          <a:p>
            <a:r>
              <a:rPr lang="en-US" dirty="0"/>
              <a:t>0.01 to 0.5 Watts power consumption</a:t>
            </a:r>
          </a:p>
          <a:p>
            <a:r>
              <a:rPr lang="en-US" dirty="0"/>
              <a:t>128 bit AES security</a:t>
            </a:r>
          </a:p>
          <a:p>
            <a:r>
              <a:rPr lang="en-US" dirty="0"/>
              <a:t>Goal is to support months to years of operational capabilities on a single button cell</a:t>
            </a:r>
          </a:p>
          <a:p>
            <a:r>
              <a:rPr lang="en-US" dirty="0"/>
              <a:t>A special interest group (SIG) maintains the BLE specification</a:t>
            </a:r>
          </a:p>
          <a:p>
            <a:r>
              <a:rPr lang="en-US" dirty="0"/>
              <a:t>Applications built using the Generic Attribute Profile (GATT), which specifies short pieces of data can be sent/received over low energy link</a:t>
            </a:r>
          </a:p>
          <a:p>
            <a:r>
              <a:rPr lang="en-US" dirty="0"/>
              <a:t>Additional domain-specific profiles are available per industry vertical, e.g., healthcare, fitness</a:t>
            </a:r>
          </a:p>
          <a:p>
            <a:pPr lvl="1"/>
            <a:r>
              <a:rPr lang="en-US" dirty="0"/>
              <a:t>BLP (blood pressure profile), HRP (heart rate profile), WSP (weight scale profile)</a:t>
            </a:r>
          </a:p>
          <a:p>
            <a:pPr marL="0" indent="0">
              <a:buNone/>
            </a:pPr>
            <a:endParaRPr lang="en-US" dirty="0"/>
          </a:p>
        </p:txBody>
      </p:sp>
      <p:sp>
        <p:nvSpPr>
          <p:cNvPr id="5" name="Title 1">
            <a:extLst>
              <a:ext uri="{FF2B5EF4-FFF2-40B4-BE49-F238E27FC236}">
                <a16:creationId xmlns:a16="http://schemas.microsoft.com/office/drawing/2014/main" id="{F0458112-5DB0-4CD3-B6CC-829849409F31}"/>
              </a:ext>
            </a:extLst>
          </p:cNvPr>
          <p:cNvSpPr>
            <a:spLocks noGrp="1"/>
          </p:cNvSpPr>
          <p:nvPr>
            <p:ph type="title"/>
          </p:nvPr>
        </p:nvSpPr>
        <p:spPr>
          <a:xfrm>
            <a:off x="228600" y="79479"/>
            <a:ext cx="10515600" cy="1325563"/>
          </a:xfrm>
        </p:spPr>
        <p:txBody>
          <a:bodyPr/>
          <a:lstStyle/>
          <a:p>
            <a:pPr algn="ctr" defTabSz="342900"/>
            <a:r>
              <a:rPr lang="en-US" sz="3733" dirty="0" err="1">
                <a:solidFill>
                  <a:srgbClr val="FF0000"/>
                </a:solidFill>
                <a:latin typeface="Tahoma" pitchFamily="34" charset="0"/>
                <a:ea typeface="MS PGothic" pitchFamily="34" charset="-128"/>
                <a:cs typeface="Tahoma" pitchFamily="34" charset="0"/>
              </a:rPr>
              <a:t>IoT</a:t>
            </a:r>
            <a:r>
              <a:rPr lang="en-US" sz="3733" dirty="0">
                <a:solidFill>
                  <a:srgbClr val="FF0000"/>
                </a:solidFill>
                <a:latin typeface="Tahoma" pitchFamily="34" charset="0"/>
                <a:ea typeface="MS PGothic" pitchFamily="34" charset="-128"/>
                <a:cs typeface="Tahoma" pitchFamily="34" charset="0"/>
              </a:rPr>
              <a:t> Protocols – Bluetooth Low Energy</a:t>
            </a:r>
          </a:p>
        </p:txBody>
      </p:sp>
    </p:spTree>
    <p:extLst>
      <p:ext uri="{BB962C8B-B14F-4D97-AF65-F5344CB8AC3E}">
        <p14:creationId xmlns:p14="http://schemas.microsoft.com/office/powerpoint/2010/main" val="7775635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1BED2-4E3E-43C8-BC49-7EEC9505EDCA}"/>
              </a:ext>
            </a:extLst>
          </p:cNvPr>
          <p:cNvSpPr>
            <a:spLocks noGrp="1"/>
          </p:cNvSpPr>
          <p:nvPr>
            <p:ph idx="1"/>
          </p:nvPr>
        </p:nvSpPr>
        <p:spPr>
          <a:xfrm>
            <a:off x="228600" y="840509"/>
            <a:ext cx="11688460" cy="5843980"/>
          </a:xfrm>
        </p:spPr>
        <p:txBody>
          <a:bodyPr>
            <a:normAutofit fontScale="92500" lnSpcReduction="20000"/>
          </a:bodyPr>
          <a:lstStyle/>
          <a:p>
            <a:r>
              <a:rPr lang="en-US" dirty="0" err="1"/>
              <a:t>IoT</a:t>
            </a:r>
            <a:r>
              <a:rPr lang="en-US" dirty="0"/>
              <a:t> applications may involve anywhere from short messages to continuous data streams, and short range communication (e.g., wearables) to communication over several kilometers (e.g., weather, agriculture); power constraints still exist </a:t>
            </a:r>
            <a:r>
              <a:rPr lang="en-US" dirty="0" err="1"/>
              <a:t>irrespecive</a:t>
            </a:r>
            <a:endParaRPr lang="en-US" dirty="0"/>
          </a:p>
          <a:p>
            <a:r>
              <a:rPr lang="en-US" dirty="0" err="1"/>
              <a:t>WiFi</a:t>
            </a:r>
            <a:r>
              <a:rPr lang="en-US" dirty="0"/>
              <a:t> provides low cost and ubiquitous deployment</a:t>
            </a:r>
          </a:p>
          <a:p>
            <a:r>
              <a:rPr lang="en-US" dirty="0"/>
              <a:t>Traditional </a:t>
            </a:r>
            <a:r>
              <a:rPr lang="en-US" dirty="0" err="1"/>
              <a:t>WiFi</a:t>
            </a:r>
            <a:r>
              <a:rPr lang="en-US" dirty="0"/>
              <a:t> (i.e., 802.11 a/b/g/n/ac) have high power consumption, smaller range, and is vulnerable to spectrum congestion</a:t>
            </a:r>
          </a:p>
          <a:p>
            <a:r>
              <a:rPr lang="en-US" dirty="0"/>
              <a:t>2 emerging IEEE standards: </a:t>
            </a:r>
            <a:r>
              <a:rPr lang="en-US" dirty="0" err="1"/>
              <a:t>WiFi</a:t>
            </a:r>
            <a:r>
              <a:rPr lang="en-US" dirty="0"/>
              <a:t> HaLow:802.11ah and </a:t>
            </a:r>
            <a:r>
              <a:rPr lang="en-US" dirty="0" err="1"/>
              <a:t>WiFi</a:t>
            </a:r>
            <a:r>
              <a:rPr lang="en-US" dirty="0"/>
              <a:t> HEW: 802.11 ax and ay</a:t>
            </a:r>
          </a:p>
          <a:p>
            <a:r>
              <a:rPr lang="en-US" dirty="0" err="1"/>
              <a:t>HaLow</a:t>
            </a:r>
            <a:r>
              <a:rPr lang="en-US" dirty="0"/>
              <a:t> uses 900 MHz ISM band to provide extended range (almost double that of traditional </a:t>
            </a:r>
            <a:r>
              <a:rPr lang="en-US" dirty="0" err="1"/>
              <a:t>WiFi</a:t>
            </a:r>
            <a:r>
              <a:rPr lang="en-US" dirty="0"/>
              <a:t>) at low power consumption; </a:t>
            </a:r>
          </a:p>
          <a:p>
            <a:pPr lvl="1"/>
            <a:r>
              <a:rPr lang="en-US" dirty="0"/>
              <a:t>Goal is to support applications like smart homes, connected cars, smart city, </a:t>
            </a:r>
            <a:r>
              <a:rPr lang="en-US" dirty="0" err="1"/>
              <a:t>etc</a:t>
            </a:r>
            <a:endParaRPr lang="en-US" dirty="0"/>
          </a:p>
          <a:p>
            <a:pPr lvl="1"/>
            <a:r>
              <a:rPr lang="en-US" dirty="0"/>
              <a:t>however it needs specialized access points and chip vendors are slow in bringing the technology to market</a:t>
            </a:r>
          </a:p>
          <a:p>
            <a:r>
              <a:rPr lang="en-US" dirty="0"/>
              <a:t>High Efficiency Wireless (HEW) operates in all band spectrums from 1 to 7 GHz with top speeds of 11Gbits/sec</a:t>
            </a:r>
          </a:p>
          <a:p>
            <a:pPr lvl="1"/>
            <a:r>
              <a:rPr lang="en-US" dirty="0" err="1"/>
              <a:t>WiFi</a:t>
            </a:r>
            <a:r>
              <a:rPr lang="en-US" dirty="0"/>
              <a:t> Alliance calls it </a:t>
            </a:r>
            <a:r>
              <a:rPr lang="en-US" dirty="0" err="1"/>
              <a:t>WiFi</a:t>
            </a:r>
            <a:r>
              <a:rPr lang="en-US" dirty="0"/>
              <a:t> 6 </a:t>
            </a:r>
          </a:p>
          <a:p>
            <a:pPr lvl="1"/>
            <a:r>
              <a:rPr lang="en-US" dirty="0"/>
              <a:t>Meant to operate with high performance despite many connected devices</a:t>
            </a:r>
          </a:p>
          <a:p>
            <a:pPr lvl="1"/>
            <a:r>
              <a:rPr lang="en-US" dirty="0"/>
              <a:t>Improved power efficiency</a:t>
            </a:r>
          </a:p>
          <a:p>
            <a:pPr lvl="1"/>
            <a:endParaRPr lang="en-US" dirty="0"/>
          </a:p>
          <a:p>
            <a:pPr marL="0" indent="0">
              <a:buNone/>
            </a:pPr>
            <a:endParaRPr lang="en-US" dirty="0"/>
          </a:p>
        </p:txBody>
      </p:sp>
      <p:sp>
        <p:nvSpPr>
          <p:cNvPr id="6" name="Title 1">
            <a:extLst>
              <a:ext uri="{FF2B5EF4-FFF2-40B4-BE49-F238E27FC236}">
                <a16:creationId xmlns:a16="http://schemas.microsoft.com/office/drawing/2014/main" id="{F0458112-5DB0-4CD3-B6CC-829849409F31}"/>
              </a:ext>
            </a:extLst>
          </p:cNvPr>
          <p:cNvSpPr>
            <a:spLocks noGrp="1"/>
          </p:cNvSpPr>
          <p:nvPr>
            <p:ph type="title"/>
          </p:nvPr>
        </p:nvSpPr>
        <p:spPr>
          <a:xfrm>
            <a:off x="228600" y="79479"/>
            <a:ext cx="10515600" cy="1325563"/>
          </a:xfrm>
        </p:spPr>
        <p:txBody>
          <a:bodyPr/>
          <a:lstStyle/>
          <a:p>
            <a:pPr algn="ctr" defTabSz="342900"/>
            <a:r>
              <a:rPr lang="en-US" sz="3733" dirty="0" err="1">
                <a:solidFill>
                  <a:srgbClr val="FF0000"/>
                </a:solidFill>
                <a:latin typeface="Tahoma" pitchFamily="34" charset="0"/>
                <a:ea typeface="MS PGothic" pitchFamily="34" charset="-128"/>
                <a:cs typeface="Tahoma" pitchFamily="34" charset="0"/>
              </a:rPr>
              <a:t>IoT</a:t>
            </a:r>
            <a:r>
              <a:rPr lang="en-US" sz="3733" dirty="0">
                <a:solidFill>
                  <a:srgbClr val="FF0000"/>
                </a:solidFill>
                <a:latin typeface="Tahoma" pitchFamily="34" charset="0"/>
                <a:ea typeface="MS PGothic" pitchFamily="34" charset="-128"/>
                <a:cs typeface="Tahoma" pitchFamily="34" charset="0"/>
              </a:rPr>
              <a:t> Protocols - </a:t>
            </a:r>
            <a:r>
              <a:rPr lang="en-US" sz="3733" dirty="0" err="1">
                <a:solidFill>
                  <a:srgbClr val="FF0000"/>
                </a:solidFill>
                <a:latin typeface="Tahoma" pitchFamily="34" charset="0"/>
                <a:ea typeface="MS PGothic" pitchFamily="34" charset="-128"/>
                <a:cs typeface="Tahoma" pitchFamily="34" charset="0"/>
              </a:rPr>
              <a:t>Wifi</a:t>
            </a:r>
            <a:endParaRPr lang="en-US" sz="3733" dirty="0">
              <a:solidFill>
                <a:srgbClr val="FF0000"/>
              </a:solidFill>
              <a:latin typeface="Tahoma" pitchFamily="34" charset="0"/>
              <a:ea typeface="MS PGothic" pitchFamily="34" charset="-128"/>
              <a:cs typeface="Tahoma" pitchFamily="34" charset="0"/>
            </a:endParaRPr>
          </a:p>
        </p:txBody>
      </p:sp>
    </p:spTree>
    <p:extLst>
      <p:ext uri="{BB962C8B-B14F-4D97-AF65-F5344CB8AC3E}">
        <p14:creationId xmlns:p14="http://schemas.microsoft.com/office/powerpoint/2010/main" val="23625648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1BED2-4E3E-43C8-BC49-7EEC9505EDCA}"/>
              </a:ext>
            </a:extLst>
          </p:cNvPr>
          <p:cNvSpPr>
            <a:spLocks noGrp="1"/>
          </p:cNvSpPr>
          <p:nvPr>
            <p:ph idx="1"/>
          </p:nvPr>
        </p:nvSpPr>
        <p:spPr>
          <a:xfrm>
            <a:off x="449283" y="1496415"/>
            <a:ext cx="11386958" cy="5003346"/>
          </a:xfrm>
        </p:spPr>
        <p:txBody>
          <a:bodyPr>
            <a:normAutofit fontScale="92500" lnSpcReduction="10000"/>
          </a:bodyPr>
          <a:lstStyle/>
          <a:p>
            <a:r>
              <a:rPr lang="en-US" dirty="0"/>
              <a:t>Based on the IEEE 802.15.4 specification for personal area networks</a:t>
            </a:r>
          </a:p>
          <a:p>
            <a:r>
              <a:rPr lang="en-US" dirty="0"/>
              <a:t>Low cost, low power wireless mesh network standard</a:t>
            </a:r>
          </a:p>
          <a:p>
            <a:r>
              <a:rPr lang="en-US" dirty="0"/>
              <a:t>Operates in the ISM band, usually at 2.4 GHz with data rates up to 250 kilobits/sec</a:t>
            </a:r>
          </a:p>
          <a:p>
            <a:r>
              <a:rPr lang="en-US" dirty="0"/>
              <a:t>Intended to be simpler and less expensive that Bluetooth</a:t>
            </a:r>
          </a:p>
          <a:p>
            <a:r>
              <a:rPr lang="en-US" dirty="0"/>
              <a:t>10 to 100 meters line-of-sight communication range</a:t>
            </a:r>
          </a:p>
          <a:p>
            <a:r>
              <a:rPr lang="en-US" dirty="0"/>
              <a:t>Battery life must be at least 2 years to be certified as ZigBee</a:t>
            </a:r>
          </a:p>
          <a:p>
            <a:r>
              <a:rPr lang="en-US" dirty="0"/>
              <a:t>Not suitable for nodes with high mobility</a:t>
            </a:r>
          </a:p>
          <a:p>
            <a:r>
              <a:rPr lang="en-US" dirty="0"/>
              <a:t>Application areas are numerous</a:t>
            </a:r>
          </a:p>
          <a:p>
            <a:pPr lvl="1"/>
            <a:r>
              <a:rPr lang="en-US" dirty="0"/>
              <a:t>Home automation, industrial control, medical data collection, smoke/fire alarms, remote microphone control, building automation, etc.</a:t>
            </a:r>
          </a:p>
          <a:p>
            <a:pPr lvl="1"/>
            <a:r>
              <a:rPr lang="en-US" dirty="0"/>
              <a:t>Application profiles per application area</a:t>
            </a:r>
          </a:p>
          <a:p>
            <a:pPr lvl="1"/>
            <a:endParaRPr lang="en-US" dirty="0"/>
          </a:p>
          <a:p>
            <a:pPr marL="0" indent="0">
              <a:buNone/>
            </a:pPr>
            <a:endParaRPr lang="en-US" dirty="0"/>
          </a:p>
        </p:txBody>
      </p:sp>
      <p:sp>
        <p:nvSpPr>
          <p:cNvPr id="6" name="Title 1">
            <a:extLst>
              <a:ext uri="{FF2B5EF4-FFF2-40B4-BE49-F238E27FC236}">
                <a16:creationId xmlns:a16="http://schemas.microsoft.com/office/drawing/2014/main" id="{F0458112-5DB0-4CD3-B6CC-829849409F31}"/>
              </a:ext>
            </a:extLst>
          </p:cNvPr>
          <p:cNvSpPr>
            <a:spLocks noGrp="1"/>
          </p:cNvSpPr>
          <p:nvPr>
            <p:ph type="title"/>
          </p:nvPr>
        </p:nvSpPr>
        <p:spPr>
          <a:xfrm>
            <a:off x="228600" y="79479"/>
            <a:ext cx="10515600" cy="1325563"/>
          </a:xfrm>
        </p:spPr>
        <p:txBody>
          <a:bodyPr/>
          <a:lstStyle/>
          <a:p>
            <a:pPr algn="ctr" defTabSz="342900"/>
            <a:r>
              <a:rPr lang="en-US" sz="3733" dirty="0" err="1">
                <a:solidFill>
                  <a:srgbClr val="FF0000"/>
                </a:solidFill>
                <a:latin typeface="Tahoma" pitchFamily="34" charset="0"/>
                <a:ea typeface="MS PGothic" pitchFamily="34" charset="-128"/>
                <a:cs typeface="Tahoma" pitchFamily="34" charset="0"/>
              </a:rPr>
              <a:t>IoT</a:t>
            </a:r>
            <a:r>
              <a:rPr lang="en-US" sz="3733" dirty="0">
                <a:solidFill>
                  <a:srgbClr val="FF0000"/>
                </a:solidFill>
                <a:latin typeface="Tahoma" pitchFamily="34" charset="0"/>
                <a:ea typeface="MS PGothic" pitchFamily="34" charset="-128"/>
                <a:cs typeface="Tahoma" pitchFamily="34" charset="0"/>
              </a:rPr>
              <a:t> Protocols - ZigBee</a:t>
            </a:r>
          </a:p>
        </p:txBody>
      </p:sp>
      <p:sp>
        <p:nvSpPr>
          <p:cNvPr id="7" name="Rectangle 6"/>
          <p:cNvSpPr/>
          <p:nvPr/>
        </p:nvSpPr>
        <p:spPr>
          <a:xfrm>
            <a:off x="9824974" y="6315095"/>
            <a:ext cx="1838452" cy="369332"/>
          </a:xfrm>
          <a:prstGeom prst="rect">
            <a:avLst/>
          </a:prstGeom>
        </p:spPr>
        <p:txBody>
          <a:bodyPr wrap="none">
            <a:spAutoFit/>
          </a:bodyPr>
          <a:lstStyle/>
          <a:p>
            <a:r>
              <a:rPr lang="en-US" dirty="0"/>
              <a:t>(</a:t>
            </a:r>
            <a:r>
              <a:rPr lang="en-US" dirty="0">
                <a:hlinkClick r:id="rId2"/>
              </a:rPr>
              <a:t>www.zigbee.org</a:t>
            </a:r>
            <a:r>
              <a:rPr lang="en-US" dirty="0"/>
              <a:t>)</a:t>
            </a:r>
          </a:p>
        </p:txBody>
      </p:sp>
    </p:spTree>
    <p:extLst>
      <p:ext uri="{BB962C8B-B14F-4D97-AF65-F5344CB8AC3E}">
        <p14:creationId xmlns:p14="http://schemas.microsoft.com/office/powerpoint/2010/main" val="6289253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1BED2-4E3E-43C8-BC49-7EEC9505EDCA}"/>
              </a:ext>
            </a:extLst>
          </p:cNvPr>
          <p:cNvSpPr>
            <a:spLocks noGrp="1"/>
          </p:cNvSpPr>
          <p:nvPr>
            <p:ph idx="1"/>
          </p:nvPr>
        </p:nvSpPr>
        <p:spPr/>
        <p:txBody>
          <a:bodyPr>
            <a:normAutofit lnSpcReduction="10000"/>
          </a:bodyPr>
          <a:lstStyle/>
          <a:p>
            <a:r>
              <a:rPr lang="en-US" dirty="0"/>
              <a:t>Long Range Wide Area Networks (</a:t>
            </a:r>
            <a:r>
              <a:rPr lang="en-US" dirty="0" err="1"/>
              <a:t>LoRaWAN</a:t>
            </a:r>
            <a:r>
              <a:rPr lang="en-US" dirty="0"/>
              <a:t>) is a low power wide area wireless networking meant to connect IoT devices over networks of multiple different scales providing bi-directional communications</a:t>
            </a:r>
          </a:p>
          <a:p>
            <a:r>
              <a:rPr lang="en-US" dirty="0"/>
              <a:t>Typically deployed in “star of stars” topology where gateways relay messages between end devices and a centralized server</a:t>
            </a:r>
          </a:p>
          <a:p>
            <a:r>
              <a:rPr lang="en-US" dirty="0"/>
              <a:t>Gateways convert radio frequency packets into IP packets and vice versa</a:t>
            </a:r>
          </a:p>
          <a:p>
            <a:r>
              <a:rPr lang="en-US" dirty="0" err="1"/>
              <a:t>LoRa</a:t>
            </a:r>
            <a:r>
              <a:rPr lang="en-US" dirty="0"/>
              <a:t> is the long range physical layer that enable single hop link between end devices and gateways</a:t>
            </a:r>
          </a:p>
          <a:p>
            <a:pPr lvl="1"/>
            <a:r>
              <a:rPr lang="en-US" dirty="0"/>
              <a:t>Proprietary physical layer, however, an alliance exists</a:t>
            </a:r>
          </a:p>
          <a:p>
            <a:r>
              <a:rPr lang="en-US" dirty="0" err="1"/>
              <a:t>LoRaWAN</a:t>
            </a:r>
            <a:r>
              <a:rPr lang="en-US" dirty="0"/>
              <a:t> provides media access and network layer protocols above </a:t>
            </a:r>
            <a:r>
              <a:rPr lang="en-US" dirty="0" err="1"/>
              <a:t>LoRa</a:t>
            </a:r>
            <a:endParaRPr lang="en-US" dirty="0"/>
          </a:p>
          <a:p>
            <a:r>
              <a:rPr lang="en-US" dirty="0"/>
              <a:t>Communication range over 10 kms, however, at smaller data rates (50 kbps)</a:t>
            </a:r>
          </a:p>
          <a:p>
            <a:r>
              <a:rPr lang="en-US" dirty="0"/>
              <a:t>Not useful for building real-time applications</a:t>
            </a:r>
          </a:p>
          <a:p>
            <a:pPr marL="0" indent="0">
              <a:buNone/>
            </a:pPr>
            <a:endParaRPr lang="en-US" dirty="0"/>
          </a:p>
        </p:txBody>
      </p:sp>
      <p:sp>
        <p:nvSpPr>
          <p:cNvPr id="5" name="Title 1">
            <a:extLst>
              <a:ext uri="{FF2B5EF4-FFF2-40B4-BE49-F238E27FC236}">
                <a16:creationId xmlns:a16="http://schemas.microsoft.com/office/drawing/2014/main" id="{F0458112-5DB0-4CD3-B6CC-829849409F31}"/>
              </a:ext>
            </a:extLst>
          </p:cNvPr>
          <p:cNvSpPr>
            <a:spLocks noGrp="1"/>
          </p:cNvSpPr>
          <p:nvPr>
            <p:ph type="title"/>
          </p:nvPr>
        </p:nvSpPr>
        <p:spPr>
          <a:xfrm>
            <a:off x="166255" y="144134"/>
            <a:ext cx="11877963" cy="677903"/>
          </a:xfrm>
        </p:spPr>
        <p:txBody>
          <a:bodyPr/>
          <a:lstStyle/>
          <a:p>
            <a:pPr algn="ctr" defTabSz="342900"/>
            <a:r>
              <a:rPr lang="en-US" sz="3733" dirty="0" err="1">
                <a:solidFill>
                  <a:srgbClr val="FF0000"/>
                </a:solidFill>
                <a:latin typeface="Tahoma" pitchFamily="34" charset="0"/>
                <a:ea typeface="MS PGothic" pitchFamily="34" charset="-128"/>
                <a:cs typeface="Tahoma" pitchFamily="34" charset="0"/>
              </a:rPr>
              <a:t>IoT</a:t>
            </a:r>
            <a:r>
              <a:rPr lang="en-US" sz="3733" dirty="0">
                <a:solidFill>
                  <a:srgbClr val="FF0000"/>
                </a:solidFill>
                <a:latin typeface="Tahoma" pitchFamily="34" charset="0"/>
                <a:ea typeface="MS PGothic" pitchFamily="34" charset="-128"/>
                <a:cs typeface="Tahoma" pitchFamily="34" charset="0"/>
              </a:rPr>
              <a:t> Protocols – </a:t>
            </a:r>
            <a:r>
              <a:rPr lang="en-US" sz="3733" dirty="0" err="1">
                <a:solidFill>
                  <a:srgbClr val="FF0000"/>
                </a:solidFill>
                <a:latin typeface="Tahoma" pitchFamily="34" charset="0"/>
                <a:ea typeface="MS PGothic" pitchFamily="34" charset="-128"/>
                <a:cs typeface="Tahoma" pitchFamily="34" charset="0"/>
              </a:rPr>
              <a:t>LoRaWAN</a:t>
            </a:r>
            <a:endParaRPr lang="en-US" sz="3733" dirty="0">
              <a:solidFill>
                <a:srgbClr val="FF0000"/>
              </a:solidFill>
              <a:latin typeface="Tahoma" pitchFamily="34" charset="0"/>
              <a:ea typeface="MS PGothic" pitchFamily="34" charset="-128"/>
              <a:cs typeface="Tahoma" pitchFamily="34" charset="0"/>
            </a:endParaRPr>
          </a:p>
        </p:txBody>
      </p:sp>
      <p:sp>
        <p:nvSpPr>
          <p:cNvPr id="7" name="Rectangle 6"/>
          <p:cNvSpPr/>
          <p:nvPr/>
        </p:nvSpPr>
        <p:spPr>
          <a:xfrm>
            <a:off x="7965245" y="6250503"/>
            <a:ext cx="3890745" cy="369332"/>
          </a:xfrm>
          <a:prstGeom prst="rect">
            <a:avLst/>
          </a:prstGeom>
        </p:spPr>
        <p:txBody>
          <a:bodyPr wrap="none">
            <a:spAutoFit/>
          </a:bodyPr>
          <a:lstStyle/>
          <a:p>
            <a:r>
              <a:rPr lang="en-US" dirty="0">
                <a:hlinkClick r:id="rId2"/>
              </a:rPr>
              <a:t>https://lora-alliance.org/about-lorawan</a:t>
            </a:r>
            <a:endParaRPr lang="en-US" dirty="0"/>
          </a:p>
        </p:txBody>
      </p:sp>
    </p:spTree>
    <p:extLst>
      <p:ext uri="{BB962C8B-B14F-4D97-AF65-F5344CB8AC3E}">
        <p14:creationId xmlns:p14="http://schemas.microsoft.com/office/powerpoint/2010/main" val="2954793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E94050D1DCC0043B8382BCEB9AB0833" ma:contentTypeVersion="13" ma:contentTypeDescription="Create a new document." ma:contentTypeScope="" ma:versionID="9a784d74c8596f4940c30dbae16be880">
  <xsd:schema xmlns:xsd="http://www.w3.org/2001/XMLSchema" xmlns:xs="http://www.w3.org/2001/XMLSchema" xmlns:p="http://schemas.microsoft.com/office/2006/metadata/properties" xmlns:ns3="7074b369-5a24-4eb6-bc97-fb6d6fb35916" xmlns:ns4="f041c632-fa8a-4bd0-baf1-a1454430b0eb" targetNamespace="http://schemas.microsoft.com/office/2006/metadata/properties" ma:root="true" ma:fieldsID="87adb9cce8d2f62ab938697d245c2e2b" ns3:_="" ns4:_="">
    <xsd:import namespace="7074b369-5a24-4eb6-bc97-fb6d6fb35916"/>
    <xsd:import namespace="f041c632-fa8a-4bd0-baf1-a1454430b0eb"/>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74b369-5a24-4eb6-bc97-fb6d6fb3591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041c632-fa8a-4bd0-baf1-a1454430b0eb"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8E2E4DA-2C56-4469-968A-C35CEA11EB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074b369-5a24-4eb6-bc97-fb6d6fb35916"/>
    <ds:schemaRef ds:uri="f041c632-fa8a-4bd0-baf1-a1454430b0e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490C033-952E-4F36-B30D-937B5132086F}">
  <ds:schemaRefs>
    <ds:schemaRef ds:uri="http://schemas.microsoft.com/sharepoint/v3/contenttype/forms"/>
  </ds:schemaRefs>
</ds:datastoreItem>
</file>

<file path=customXml/itemProps3.xml><?xml version="1.0" encoding="utf-8"?>
<ds:datastoreItem xmlns:ds="http://schemas.openxmlformats.org/officeDocument/2006/customXml" ds:itemID="{0CBB16D5-2D62-4687-859D-01555F11CD72}">
  <ds:schemaRefs>
    <ds:schemaRef ds:uri="http://schemas.microsoft.com/office/2006/documentManagement/types"/>
    <ds:schemaRef ds:uri="http://schemas.openxmlformats.org/package/2006/metadata/core-properties"/>
    <ds:schemaRef ds:uri="http://purl.org/dc/elements/1.1/"/>
    <ds:schemaRef ds:uri="http://schemas.microsoft.com/office/2006/metadata/properties"/>
    <ds:schemaRef ds:uri="http://schemas.microsoft.com/office/infopath/2007/PartnerControls"/>
    <ds:schemaRef ds:uri="http://purl.org/dc/terms/"/>
    <ds:schemaRef ds:uri="7074b369-5a24-4eb6-bc97-fb6d6fb35916"/>
    <ds:schemaRef ds:uri="f041c632-fa8a-4bd0-baf1-a1454430b0eb"/>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blockchain-talk-v2</Template>
  <TotalTime>678</TotalTime>
  <Words>3129</Words>
  <Application>Microsoft Office PowerPoint</Application>
  <PresentationFormat>Widescreen</PresentationFormat>
  <Paragraphs>389</Paragraphs>
  <Slides>57</Slides>
  <Notes>26</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57</vt:i4>
      </vt:variant>
    </vt:vector>
  </HeadingPairs>
  <TitlesOfParts>
    <vt:vector size="68" baseType="lpstr">
      <vt:lpstr>Arial Unicode MS</vt:lpstr>
      <vt:lpstr>MS PGothic</vt:lpstr>
      <vt:lpstr>SimSun</vt:lpstr>
      <vt:lpstr>Arial</vt:lpstr>
      <vt:lpstr>Calibri</vt:lpstr>
      <vt:lpstr>Calibri Light</vt:lpstr>
      <vt:lpstr>Noto Sans Symbols</vt:lpstr>
      <vt:lpstr>新細明體</vt:lpstr>
      <vt:lpstr>Tahoma</vt:lpstr>
      <vt:lpstr>Wingdings</vt:lpstr>
      <vt:lpstr>Office Theme</vt:lpstr>
      <vt:lpstr>Deconstructing IoT- Role of Middleware and Protocols</vt:lpstr>
      <vt:lpstr>PowerPoint Presentation</vt:lpstr>
      <vt:lpstr>PowerPoint Presentation</vt:lpstr>
      <vt:lpstr> IoT Low Energy Physical layer</vt:lpstr>
      <vt:lpstr>IoT Middleware</vt:lpstr>
      <vt:lpstr>IoT Protocols – Bluetooth Low Energy</vt:lpstr>
      <vt:lpstr>IoT Protocols - Wifi</vt:lpstr>
      <vt:lpstr>IoT Protocols - ZigBee</vt:lpstr>
      <vt:lpstr>IoT Protocols – LoRaWAN</vt:lpstr>
      <vt:lpstr>IoT Protocols – LPWAN/SNOW</vt:lpstr>
      <vt:lpstr>IoT Protocols – Z-Wave</vt:lpstr>
      <vt:lpstr>IoT Protocols – SigFox</vt:lpstr>
      <vt:lpstr>IoT Protocols – NFC (Near Field Communications)</vt:lpstr>
      <vt:lpstr>IoT Protocols –  Comparison</vt:lpstr>
      <vt:lpstr> IoT Middleware</vt:lpstr>
      <vt:lpstr>What is middleware</vt:lpstr>
      <vt:lpstr>What is middleware</vt:lpstr>
      <vt:lpstr>Communication Patterns</vt:lpstr>
      <vt:lpstr>What is a Publish/Subscribe System?</vt:lpstr>
      <vt:lpstr>Key components of Pub/Sub System</vt:lpstr>
      <vt:lpstr>Classification of Pub/Sub Architectures</vt:lpstr>
      <vt:lpstr>Key functions implemented by   P/S middleware service</vt:lpstr>
      <vt:lpstr>Event Filtering (Subscription Model) Topic based VS Content based </vt:lpstr>
      <vt:lpstr>Topic-based subscription </vt:lpstr>
      <vt:lpstr>Event Filtering- Subscription Model Topic based VS Content based</vt:lpstr>
      <vt:lpstr>Content-based Subscription </vt:lpstr>
      <vt:lpstr>Event Routing</vt:lpstr>
      <vt:lpstr>Event Routing</vt:lpstr>
      <vt:lpstr>Request Reply Pattern</vt:lpstr>
      <vt:lpstr>ZERO MQ Request reply example</vt:lpstr>
      <vt:lpstr>Asynchronous Request Reply</vt:lpstr>
      <vt:lpstr>MQTT</vt:lpstr>
      <vt:lpstr>CoAP (Constrained Application Protocol)</vt:lpstr>
      <vt:lpstr>DDS (Data Distribution Service)</vt:lpstr>
      <vt:lpstr>AMQP</vt:lpstr>
      <vt:lpstr>ZeroMQ</vt:lpstr>
      <vt:lpstr>Resilient Information Architecture Platform for Smart Grid - RIAPS</vt:lpstr>
      <vt:lpstr>Example</vt:lpstr>
      <vt:lpstr>Consider an IoT Application</vt:lpstr>
      <vt:lpstr>HTTP: RESTful</vt:lpstr>
      <vt:lpstr>HTTP: RESTful Hypothetical Light Switch</vt:lpstr>
      <vt:lpstr>MQTT: Message Queuing Telemetry Transport</vt:lpstr>
      <vt:lpstr>MQTT: Pub/Sub</vt:lpstr>
      <vt:lpstr>MQTT Hypothetical Light Switch</vt:lpstr>
      <vt:lpstr>Backend- cloud Services</vt:lpstr>
      <vt:lpstr>PowerPoint Presentation</vt:lpstr>
      <vt:lpstr>Smart Building – Room Service</vt:lpstr>
      <vt:lpstr>Smart Building – Room Service</vt:lpstr>
      <vt:lpstr>Alexa Voice Service</vt:lpstr>
      <vt:lpstr>Alexa Custom Skill</vt:lpstr>
      <vt:lpstr>Alexa Custom Skill(2/2)</vt:lpstr>
      <vt:lpstr>AWS Lambda</vt:lpstr>
      <vt:lpstr>AWS Lambda(2/2)</vt:lpstr>
      <vt:lpstr>MQTT</vt:lpstr>
      <vt:lpstr>MQTT(2/2)</vt:lpstr>
      <vt:lpstr>Flask</vt:lpstr>
      <vt:lpstr>DynamoDB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Gentle Introduction to Internet of Things</dc:title>
  <dc:creator>Dubey, Abhishek</dc:creator>
  <cp:lastModifiedBy>Abhishek Dubey</cp:lastModifiedBy>
  <cp:revision>57</cp:revision>
  <dcterms:created xsi:type="dcterms:W3CDTF">2019-05-12T16:12:57Z</dcterms:created>
  <dcterms:modified xsi:type="dcterms:W3CDTF">2019-08-29T18:09:56Z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0x010100CE94050D1DCC0043B8382BCEB9AB0833</vt:lpwstr>
  </property>
</Properties>
</file>